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1192" r:id="rId6"/>
    <p:sldId id="1308" r:id="rId7"/>
    <p:sldId id="1310" r:id="rId8"/>
    <p:sldId id="1292" r:id="rId9"/>
    <p:sldId id="1311" r:id="rId10"/>
    <p:sldId id="1312" r:id="rId11"/>
    <p:sldId id="1314" r:id="rId12"/>
    <p:sldId id="1315" r:id="rId13"/>
    <p:sldId id="1305" r:id="rId14"/>
    <p:sldId id="292" r:id="rId1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hanová Michaela" initials="DM" lastIdx="1" clrIdx="0">
    <p:extLst>
      <p:ext uri="{19B8F6BF-5375-455C-9EA6-DF929625EA0E}">
        <p15:presenceInfo xmlns:p15="http://schemas.microsoft.com/office/powerpoint/2012/main" userId="S::michaela.druhanova@msk.cz::ce78a85c-6f10-44ed-aa71-2c66a51507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A5B7E"/>
    <a:srgbClr val="E3141E"/>
    <a:srgbClr val="E42926"/>
    <a:srgbClr val="003A8B"/>
    <a:srgbClr val="00B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isler Jiří" userId="a71ab75f-2340-4701-be0b-e904a11a2e3f" providerId="ADAL" clId="{99ABBCF8-09B8-4E7D-967B-2B8AF9965259}"/>
    <pc:docChg chg="custSel modSld">
      <pc:chgData name="Freisler Jiří" userId="a71ab75f-2340-4701-be0b-e904a11a2e3f" providerId="ADAL" clId="{99ABBCF8-09B8-4E7D-967B-2B8AF9965259}" dt="2023-12-06T09:42:17.808" v="17" actId="3626"/>
      <pc:docMkLst>
        <pc:docMk/>
      </pc:docMkLst>
      <pc:sldChg chg="modSp mod">
        <pc:chgData name="Freisler Jiří" userId="a71ab75f-2340-4701-be0b-e904a11a2e3f" providerId="ADAL" clId="{99ABBCF8-09B8-4E7D-967B-2B8AF9965259}" dt="2023-12-06T09:41:46.913" v="16" actId="3626"/>
        <pc:sldMkLst>
          <pc:docMk/>
          <pc:sldMk cId="1955959586" sldId="1312"/>
        </pc:sldMkLst>
        <pc:spChg chg="mod">
          <ac:chgData name="Freisler Jiří" userId="a71ab75f-2340-4701-be0b-e904a11a2e3f" providerId="ADAL" clId="{99ABBCF8-09B8-4E7D-967B-2B8AF9965259}" dt="2023-12-06T09:41:46.913" v="16" actId="3626"/>
          <ac:spMkLst>
            <pc:docMk/>
            <pc:sldMk cId="1955959586" sldId="1312"/>
            <ac:spMk id="6" creationId="{992C30CD-C8B4-EFED-DC86-DEC0905F1AA9}"/>
          </ac:spMkLst>
        </pc:spChg>
      </pc:sldChg>
      <pc:sldChg chg="modSp mod">
        <pc:chgData name="Freisler Jiří" userId="a71ab75f-2340-4701-be0b-e904a11a2e3f" providerId="ADAL" clId="{99ABBCF8-09B8-4E7D-967B-2B8AF9965259}" dt="2023-12-06T09:42:17.808" v="17" actId="3626"/>
        <pc:sldMkLst>
          <pc:docMk/>
          <pc:sldMk cId="491661745" sldId="1314"/>
        </pc:sldMkLst>
        <pc:spChg chg="mod">
          <ac:chgData name="Freisler Jiří" userId="a71ab75f-2340-4701-be0b-e904a11a2e3f" providerId="ADAL" clId="{99ABBCF8-09B8-4E7D-967B-2B8AF9965259}" dt="2023-12-06T09:42:17.808" v="17" actId="3626"/>
          <ac:spMkLst>
            <pc:docMk/>
            <pc:sldMk cId="491661745" sldId="1314"/>
            <ac:spMk id="6" creationId="{992C30CD-C8B4-EFED-DC86-DEC0905F1A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DE5D9AA-F9D5-40F7-8C61-4962E072A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396F3F-2D63-4314-973A-6873C42E4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8497F1-308F-4EEF-A448-C5BAD5BA52E2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2D8520-7CD4-4F56-B3F1-767E4A16A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F36D2F-2E70-4A67-8520-4E5E8D0190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E1EC36-DE90-4A45-9493-2F5A490C92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81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6D27B0F-1A4A-46AC-91C6-2AFAEC922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11B19B-FDE2-4F4E-B80C-AD168FB3DE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9AAC95-F1EF-4762-8A18-50A147598A75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5FC2FF4-F056-4A63-8E06-15D167440C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364C56D-11CB-47ED-AC3F-66D2D823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1A37C2-8C37-45A3-8128-06140D19D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03CB0-5F81-453B-B672-56B54D1DC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1157C-4432-4BEF-88CF-4A4EDA4B40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706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1157C-4432-4BEF-88CF-4A4EDA4B401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622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CF2EF1C1-0DB4-40C4-8129-86F44B989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BF9DC456-2CBE-4B88-860C-04FA5B50D2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19113"/>
            <a:ext cx="2465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180D9F3-FBAC-4FE4-A40F-C5076C996D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14375"/>
            <a:ext cx="18875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0050772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>
            <a:extLst>
              <a:ext uri="{FF2B5EF4-FFF2-40B4-BE49-F238E27FC236}">
                <a16:creationId xmlns:a16="http://schemas.microsoft.com/office/drawing/2014/main" id="{490ABFC1-949F-49B5-8FB5-6A17B3053B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7">
            <a:extLst>
              <a:ext uri="{FF2B5EF4-FFF2-40B4-BE49-F238E27FC236}">
                <a16:creationId xmlns:a16="http://schemas.microsoft.com/office/drawing/2014/main" id="{20B1B1F4-F9CA-4E40-91B2-7296A8314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>
            <a:extLst>
              <a:ext uri="{FF2B5EF4-FFF2-40B4-BE49-F238E27FC236}">
                <a16:creationId xmlns:a16="http://schemas.microsoft.com/office/drawing/2014/main" id="{D7363B26-B8B2-445A-9144-3AE410CCE6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128713"/>
            <a:ext cx="30400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4A4319B3-D608-4D7B-A35D-47595590A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sz="half" idx="12"/>
          </p:nvPr>
        </p:nvSpPr>
        <p:spPr>
          <a:xfrm>
            <a:off x="1379007" y="2131332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2"/>
          <p:cNvSpPr>
            <a:spLocks noGrp="1"/>
          </p:cNvSpPr>
          <p:nvPr>
            <p:ph sz="half" idx="13"/>
          </p:nvPr>
        </p:nvSpPr>
        <p:spPr>
          <a:xfrm>
            <a:off x="5237013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2"/>
          <p:cNvSpPr>
            <a:spLocks noGrp="1"/>
          </p:cNvSpPr>
          <p:nvPr>
            <p:ph sz="half" idx="14"/>
          </p:nvPr>
        </p:nvSpPr>
        <p:spPr>
          <a:xfrm>
            <a:off x="9057971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042169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2612B3D1-C2BC-4C39-AA79-AA3BA2F54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7">
            <a:extLst>
              <a:ext uri="{FF2B5EF4-FFF2-40B4-BE49-F238E27FC236}">
                <a16:creationId xmlns:a16="http://schemas.microsoft.com/office/drawing/2014/main" id="{12EEAA41-7E99-4E3F-9205-0240CE773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720975"/>
            <a:ext cx="132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>
            <a:extLst>
              <a:ext uri="{FF2B5EF4-FFF2-40B4-BE49-F238E27FC236}">
                <a16:creationId xmlns:a16="http://schemas.microsoft.com/office/drawing/2014/main" id="{A79530A4-0EFD-40A7-8696-3BC3311EC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741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25142F98-CFDD-4B83-AF72-67B9DDEDA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78919BF-0B9B-4EA8-8D93-DCE5B7ABB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51864" y="1350498"/>
            <a:ext cx="6464862" cy="45668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7695028" y="1350498"/>
            <a:ext cx="3658771" cy="455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30028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28D8ECC6-9F86-4FEF-ACB4-D03177B4A2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348923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0CA43B24-113F-4925-AAE0-3BBC5F388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21735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A8CF815B-3EF2-4240-A120-2F7834852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5297588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1584D609-2A0E-4522-B008-DB75EB84D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1900"/>
            <a:ext cx="11677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0191001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AC8F1E-3C75-4835-BA81-D87FB8ED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B17653-1911-4F95-85D4-6C311C4C2D6F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3AD9F6-C606-438D-B609-4F7E356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8CE0C5-C947-4F6B-9E2C-AE96749F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4ADE6-B5A5-4305-9749-FF150452B6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788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14EFF8D-7F56-43F6-8025-25FED8F7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79DA-CF13-4C01-B8A4-79485E43718E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7AF89B2-8CE0-4594-9267-6243AE1F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7DE47B2-AB85-413D-A124-72434C82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3023-052E-4176-841A-A9BFCC9C19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51816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8C63707-D84C-4E79-AC91-322C6D75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E78B-3CC9-40B3-9F4A-754EC944F7F4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43CD332-BC77-4ADF-87F0-ACABBA65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7120A79-30A4-49E0-8FC8-65437DA6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4609-83C4-4E80-BE29-DE027ECC26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0451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A7ABB645-5600-4C8C-9B55-4951AEEB8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71450207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8D6E1-F178-481A-85AA-3B78A066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6DB8-3F4F-441A-8A0A-8607E1CF186C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5EDC68-DB16-4EF5-9741-BE226AE2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D6A92-892E-4F91-9D7C-6838D531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FEF8-0E7F-4AE7-85E3-3DC2E44CED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6663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2236F-54AD-45E4-B2E5-20A898BB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AE43-DC33-42B4-8F40-2A0F4BDFAF7D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DBAC9-CD9E-49AB-A599-5F0DB6D8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272FAA-B3BF-405C-84B2-4BE1FBB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61BF6-2798-4317-A783-3E9CC04650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838522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64036"/>
            <a:ext cx="9144000" cy="109376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6070239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D77D632D-FE0B-4310-A967-9CE6DEE10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6763"/>
            <a:ext cx="10515600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236358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0">
            <a:extLst>
              <a:ext uri="{FF2B5EF4-FFF2-40B4-BE49-F238E27FC236}">
                <a16:creationId xmlns:a16="http://schemas.microsoft.com/office/drawing/2014/main" id="{4906C3A2-02BF-4B27-A40D-350A4A835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6763"/>
            <a:ext cx="4704471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6392596" y="2236763"/>
            <a:ext cx="4704471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062789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0">
            <a:extLst>
              <a:ext uri="{FF2B5EF4-FFF2-40B4-BE49-F238E27FC236}">
                <a16:creationId xmlns:a16="http://schemas.microsoft.com/office/drawing/2014/main" id="{54E66583-B3B5-43B6-8852-51CA8802F7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89982"/>
            <a:ext cx="4704471" cy="368698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6392596" y="2489982"/>
            <a:ext cx="4704471" cy="368698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392596" y="1970863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4915804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898753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azky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8">
            <a:extLst>
              <a:ext uri="{FF2B5EF4-FFF2-40B4-BE49-F238E27FC236}">
                <a16:creationId xmlns:a16="http://schemas.microsoft.com/office/drawing/2014/main" id="{0604E4AB-F113-4BC5-9872-28B5BF224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392596" y="1970863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199" y="2571993"/>
            <a:ext cx="4704471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6392596" y="2571992"/>
            <a:ext cx="4704471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5265781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0">
            <a:extLst>
              <a:ext uri="{FF2B5EF4-FFF2-40B4-BE49-F238E27FC236}">
                <a16:creationId xmlns:a16="http://schemas.microsoft.com/office/drawing/2014/main" id="{41EA62DD-F923-40F4-85B3-17FC127A2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6181578" cy="407793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199" y="2571993"/>
            <a:ext cx="6181579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295300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F33FF50F-6AFF-4DE4-81B5-F6119C189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0"/>
            <a:ext cx="151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3277772"/>
            <a:ext cx="10515600" cy="289919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25971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C1CB1930-4EAF-4082-8380-77E0F288D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912813"/>
            <a:ext cx="1603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2B60151D-435A-43D3-B86F-C0E02B03D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1E4E97FC-B2CC-4084-ACFE-330742BEC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1A519327-E88E-49B2-9666-E60F7CDD9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38492" y="1647829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69177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82534F43-FAB3-4F26-8107-D2A398B4F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57213"/>
            <a:ext cx="3495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3E392C6D-73A6-4E51-A557-8A9C5463D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762625"/>
            <a:ext cx="16795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4438142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200" b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67089475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4F732666-5868-4021-8378-1CBE3CB69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680911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44E7684D-78A4-4883-8420-19D57613E5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14313"/>
            <a:ext cx="34972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0E024282-D3FA-41D2-84EC-BAA641EC9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3372"/>
            <a:ext cx="5181600" cy="3813591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3601329"/>
            <a:ext cx="5181600" cy="2575634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125781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DBD319DF-059F-44A5-A360-41996D75D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00871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6B889F1F-202B-4F97-892F-52F0EC5FDB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084269B1-6184-4397-8C83-52062AA3F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15900"/>
            <a:ext cx="3495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AB3B3328-A118-41B3-97BE-91358B5EDF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18782" y="1518673"/>
            <a:ext cx="7035018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782" y="3376246"/>
            <a:ext cx="7035017" cy="280071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719884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33FBC104-CFDC-45B3-8BB0-5CB8239FE3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B8CFC504-1687-426C-8030-C8018DE72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C2169F84-143A-486A-9643-8ACFE0098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38238"/>
            <a:ext cx="30321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293F5C72-72AB-42E5-AFFF-9A65DB8C3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0">
            <a:extLst>
              <a:ext uri="{FF2B5EF4-FFF2-40B4-BE49-F238E27FC236}">
                <a16:creationId xmlns:a16="http://schemas.microsoft.com/office/drawing/2014/main" id="{A5F679F6-451B-4BCE-AD56-F4E1AA4501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67416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8.jpe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0061C4E8-3D0A-4A76-BC47-B37F247A0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DA369FA2-21E6-4E40-85AF-7D61CA70D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8252F9-E236-4B83-ADF3-C9AF97F14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27D8F-1027-4DF9-AB99-74C55B8173DA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44A21-165D-422C-90D8-246D3E53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5A4D0-388D-43E5-91AC-06D5D36E3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81ACE5-4314-444D-BBC4-609829826F0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3979" r:id="rId18"/>
    <p:sldLayoutId id="2147483980" r:id="rId19"/>
    <p:sldLayoutId id="2147483981" r:id="rId20"/>
    <p:sldLayoutId id="2147483982" r:id="rId2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>
            <a:extLst>
              <a:ext uri="{FF2B5EF4-FFF2-40B4-BE49-F238E27FC236}">
                <a16:creationId xmlns:a16="http://schemas.microsoft.com/office/drawing/2014/main" id="{2F2CBFEC-08D6-4306-A6BC-AD5A4372A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2">
            <a:extLst>
              <a:ext uri="{FF2B5EF4-FFF2-40B4-BE49-F238E27FC236}">
                <a16:creationId xmlns:a16="http://schemas.microsoft.com/office/drawing/2014/main" id="{EAC66260-42B7-4B3D-879D-C7608A3E3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E1C34-BDB7-4342-BE86-6EA2DEE94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A765B9-05E1-4113-BB1B-E1E022A01544}" type="datetimeFigureOut">
              <a:rPr lang="cs-CZ"/>
              <a:pPr>
                <a:defRPr/>
              </a:pPr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DA8F1-010E-4D5A-8E8C-6686790BD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6731E3-820D-4CCB-965B-7724BD298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D269C9E-D3E0-4857-84FF-AAF602943EC0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3079" name="Obrázek 8">
            <a:extLst>
              <a:ext uri="{FF2B5EF4-FFF2-40B4-BE49-F238E27FC236}">
                <a16:creationId xmlns:a16="http://schemas.microsoft.com/office/drawing/2014/main" id="{7C2EA877-B56D-4DFF-AB44-BC02689B2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9">
            <a:extLst>
              <a:ext uri="{FF2B5EF4-FFF2-40B4-BE49-F238E27FC236}">
                <a16:creationId xmlns:a16="http://schemas.microsoft.com/office/drawing/2014/main" id="{5048C4E0-8E6A-49B5-BF39-2C7D0632F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0"/>
            <a:ext cx="151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skraj-my.sharepoint.com/:x:/g/personal/jiri_freisler_msk_cz/EWicVFhGhX9DleQckAnZiC4BDZsD3qwyUyskviDCRB2DTg?e=bfndny" TargetMode="External"/><Relationship Id="rId5" Type="http://schemas.openxmlformats.org/officeDocument/2006/relationships/hyperlink" Target="https://podatelna.msk.cz/RAP05/" TargetMode="External"/><Relationship Id="rId4" Type="http://schemas.openxmlformats.org/officeDocument/2006/relationships/hyperlink" Target="https://www.msk.cz/assets/temata/dotace/priloha-c--2-zadost-o-poskytnuti-dotace-vcetne-nr-a-cp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skraj-my.sharepoint.com/:x:/g/personal/jiri_freisler_msk_cz/EbVmGOWu-uhPukgcQXE02b4B9yQU0-u3zQXma_wHaQZZmQ?e=SVela4" TargetMode="External"/><Relationship Id="rId4" Type="http://schemas.openxmlformats.org/officeDocument/2006/relationships/hyperlink" Target="https://www.msk.cz/assets/temata/dotace/priloha-c--3-formular-zaverecneho-vyuctovani-projektu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1A3F6190-6272-42EE-A97E-2A79356E3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820" y="2873829"/>
            <a:ext cx="11374016" cy="2572117"/>
          </a:xfrm>
        </p:spPr>
        <p:txBody>
          <a:bodyPr/>
          <a:lstStyle/>
          <a:p>
            <a:pPr eaLnBrk="1" hangingPunct="1"/>
            <a:r>
              <a:rPr lang="cs-CZ" sz="3600" dirty="0"/>
              <a:t>Dotační titul 4 – Zpracování statických posudků</a:t>
            </a:r>
            <a:br>
              <a:rPr lang="cs-CZ" sz="3600" dirty="0"/>
            </a:br>
            <a:r>
              <a:rPr lang="cs-CZ" sz="2000" dirty="0"/>
              <a:t> </a:t>
            </a:r>
            <a:br>
              <a:rPr lang="cs-CZ" sz="3200" dirty="0"/>
            </a:br>
            <a:r>
              <a:rPr lang="cs-CZ" sz="2800" dirty="0"/>
              <a:t>v rámci vyhlášeného dotačního programu </a:t>
            </a:r>
            <a:br>
              <a:rPr lang="cs-CZ" sz="2800" dirty="0"/>
            </a:br>
            <a:r>
              <a:rPr lang="cs-CZ" sz="2800" dirty="0"/>
              <a:t>„Podpora obnovy a rozvoje venkova MSK 2024“</a:t>
            </a:r>
            <a:endParaRPr lang="cs-CZ" altLang="cs-CZ" sz="2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27A9A-C6C6-4ACF-9212-61B86213655B}"/>
              </a:ext>
            </a:extLst>
          </p:cNvPr>
          <p:cNvSpPr txBox="1"/>
          <p:nvPr/>
        </p:nvSpPr>
        <p:spPr>
          <a:xfrm>
            <a:off x="332777" y="466531"/>
            <a:ext cx="2401092" cy="10263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C08B6F-2949-4849-8970-D834FE54C090}"/>
              </a:ext>
            </a:extLst>
          </p:cNvPr>
          <p:cNvSpPr txBox="1">
            <a:spLocks/>
          </p:cNvSpPr>
          <p:nvPr/>
        </p:nvSpPr>
        <p:spPr>
          <a:xfrm>
            <a:off x="809897" y="5358493"/>
            <a:ext cx="11129554" cy="119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 12. 2023						Ing. Jiří Freisler</a:t>
            </a:r>
          </a:p>
          <a:p>
            <a:pPr algn="l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br>
              <a:rPr lang="cs-CZ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cs-CZ" sz="19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 energetiky, průmyslu a								chytrého regionu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5454E3-F179-4CE5-B993-64940F4A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876893"/>
            <a:ext cx="2222552" cy="3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47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6E51C-46F5-4C7F-952C-EEF65CD2C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88" y="1647825"/>
            <a:ext cx="9144000" cy="1681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</a:t>
            </a:r>
            <a:r>
              <a:rPr lang="cs-CZ"/>
              <a:t>za pozornost</a:t>
            </a:r>
            <a:br>
              <a:rPr 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933C73-30D5-455C-AB28-01F5D9C2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24" y="5210175"/>
            <a:ext cx="2222552" cy="3549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0663F-1D9C-BE72-9680-6F4210B6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560" y="1657989"/>
            <a:ext cx="10434320" cy="1681160"/>
          </a:xfrm>
        </p:spPr>
        <p:txBody>
          <a:bodyPr/>
          <a:lstStyle/>
          <a:p>
            <a:r>
              <a:rPr lang="cs-CZ" sz="3600" dirty="0"/>
              <a:t>V rámci Programu obnovy a rozvoje venkova Moravskoslezského kraje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97464A-33AA-A134-8EA5-60455C94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719" y="4715690"/>
            <a:ext cx="9687165" cy="968641"/>
          </a:xfrm>
        </p:spPr>
        <p:txBody>
          <a:bodyPr/>
          <a:lstStyle/>
          <a:p>
            <a:r>
              <a:rPr lang="cs-CZ" sz="3200" b="1" dirty="0"/>
              <a:t>Dotační titul 4 – Zpracování statických posudků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1BDD7B-66E4-0B33-0E3D-2C5EA632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93" y="5765611"/>
            <a:ext cx="1305414" cy="2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7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9F00F0D-EC62-5A77-202E-B9F822BF82AF}"/>
              </a:ext>
            </a:extLst>
          </p:cNvPr>
          <p:cNvSpPr txBox="1">
            <a:spLocks/>
          </p:cNvSpPr>
          <p:nvPr/>
        </p:nvSpPr>
        <p:spPr bwMode="auto">
          <a:xfrm>
            <a:off x="533400" y="370771"/>
            <a:ext cx="10855960" cy="59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dotačního titulu</a:t>
            </a:r>
          </a:p>
          <a:p>
            <a:pPr marL="0" indent="0" algn="just">
              <a:buNone/>
            </a:pPr>
            <a:endParaRPr lang="cs-CZ" altLang="cs-CZ" sz="2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Ověření možnosti instalace fotovoltaických elektráren k výrobě el. energie</a:t>
            </a:r>
          </a:p>
          <a:p>
            <a:pPr algn="just"/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Alokace 2 mil. Kč</a:t>
            </a: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Předmět dotace 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Úhrada za zpracovaný statický posudek = jediný uznatelný náklad</a:t>
            </a:r>
          </a:p>
          <a:p>
            <a:pPr algn="just"/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Neinvestiční dotace</a:t>
            </a:r>
          </a:p>
          <a:p>
            <a:pPr algn="just"/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348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E631EC-E2B2-BA6E-7617-4DDB7CEE61AE}"/>
              </a:ext>
            </a:extLst>
          </p:cNvPr>
          <p:cNvSpPr txBox="1"/>
          <p:nvPr/>
        </p:nvSpPr>
        <p:spPr>
          <a:xfrm>
            <a:off x="711200" y="653413"/>
            <a:ext cx="11100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dotačního titulu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2C30CD-C8B4-EFED-DC86-DEC0905F1AA9}"/>
              </a:ext>
            </a:extLst>
          </p:cNvPr>
          <p:cNvSpPr txBox="1">
            <a:spLocks/>
          </p:cNvSpPr>
          <p:nvPr/>
        </p:nvSpPr>
        <p:spPr bwMode="auto">
          <a:xfrm>
            <a:off x="711200" y="1562030"/>
            <a:ext cx="10855960" cy="4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Příjemci: </a:t>
            </a: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obce do 5 000 obyvatel (s</a:t>
            </a:r>
            <a:r>
              <a:rPr 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 k 1. 1. 2023 - data ČSÚ)</a:t>
            </a: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Hodnocení: </a:t>
            </a: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základě rychlosti předložení žádosti o dotaci</a:t>
            </a:r>
          </a:p>
          <a:p>
            <a:pPr marL="447675" indent="-447675">
              <a:tabLst>
                <a:tab pos="447675" algn="l"/>
              </a:tabLst>
            </a:pPr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obec = max. 1 žádost o dotaci, více posudků</a:t>
            </a: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dotace: </a:t>
            </a: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50 000 Kč, max. 150 000 Kč, 85 % uznatelných nákladů</a:t>
            </a:r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Splátky dotace: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splátka - 80 % dotace do 30 dnů ode dne nabytí účinnosti smlouvy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splátka do 60 dnů po předložení bezchybného závěrečného vyúčtování</a:t>
            </a:r>
          </a:p>
          <a:p>
            <a:pPr algn="just"/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38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E631EC-E2B2-BA6E-7617-4DDB7CEE61AE}"/>
              </a:ext>
            </a:extLst>
          </p:cNvPr>
          <p:cNvSpPr txBox="1"/>
          <p:nvPr/>
        </p:nvSpPr>
        <p:spPr>
          <a:xfrm>
            <a:off x="711200" y="653413"/>
            <a:ext cx="11100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dotačního titulu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2C30CD-C8B4-EFED-DC86-DEC0905F1AA9}"/>
              </a:ext>
            </a:extLst>
          </p:cNvPr>
          <p:cNvSpPr txBox="1">
            <a:spLocks/>
          </p:cNvSpPr>
          <p:nvPr/>
        </p:nvSpPr>
        <p:spPr bwMode="auto">
          <a:xfrm>
            <a:off x="711200" y="1562030"/>
            <a:ext cx="10855960" cy="4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Budovy v majetku obce</a:t>
            </a:r>
          </a:p>
          <a:p>
            <a:pPr algn="just"/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Motivační spodní hranice dotace: </a:t>
            </a: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obec = více posudků</a:t>
            </a: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Definovány náležitosti statického posudku </a:t>
            </a:r>
            <a:r>
              <a:rPr 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(zkušenosti MSK z praxe):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vyhlášky č. 499/2006 Sb.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 autorizovaným inženýrem v oboru statika a dynamika staveb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výpočet pro stávající stav a stav po přitížení FVE; plošné přitížení max. 50 kg/m² pro ploché střechy a max. 35 kg/m² pro střechy šikmé 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fotodokumentaci stávajícího stavu a v případě provedení sond složení střechy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 a celkové zhodnocení nosné konstrukce: 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 vyhoví nebo nevyhoví na přitížení 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doporučení pro umístění a rozmístění FVE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nevyhoví, bude uveden popis stavebních úprav na zesílení střechy</a:t>
            </a:r>
          </a:p>
          <a:p>
            <a:pPr lvl="1" algn="just"/>
            <a:endParaRPr lang="cs-CZ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cs-CZ" sz="22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cs-CZ" sz="22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594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E631EC-E2B2-BA6E-7617-4DDB7CEE61AE}"/>
              </a:ext>
            </a:extLst>
          </p:cNvPr>
          <p:cNvSpPr txBox="1"/>
          <p:nvPr/>
        </p:nvSpPr>
        <p:spPr>
          <a:xfrm>
            <a:off x="711200" y="653413"/>
            <a:ext cx="11100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dotačního titulu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2C30CD-C8B4-EFED-DC86-DEC0905F1AA9}"/>
              </a:ext>
            </a:extLst>
          </p:cNvPr>
          <p:cNvSpPr txBox="1">
            <a:spLocks/>
          </p:cNvSpPr>
          <p:nvPr/>
        </p:nvSpPr>
        <p:spPr bwMode="auto">
          <a:xfrm>
            <a:off x="711200" y="1562030"/>
            <a:ext cx="10855960" cy="4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Žádost</a:t>
            </a:r>
            <a:r>
              <a:rPr 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přes systém </a:t>
            </a:r>
            <a:r>
              <a:rPr 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ePodatelna</a:t>
            </a:r>
            <a:endParaRPr 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žádosti: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nákladový rozpočet</a:t>
            </a:r>
            <a:endParaRPr lang="cs-CZ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smlouva nebo potvrzení o účtu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osvědčení o registraci u místně příslušného finančního úřadu prokazující skutečnost, že je žadatel plátcem DPH (pokud je plátcem DPH)</a:t>
            </a:r>
          </a:p>
          <a:p>
            <a:pPr algn="just"/>
            <a:r>
              <a:rPr 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7. 6. 2024 zaslat na MSK: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podepsaný návrh smlouvy, včetně příloh: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orgánů obce o přijetí dotace </a:t>
            </a:r>
            <a:endParaRPr lang="cs-CZ" altLang="cs-CZ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doklad o vlastnictví nemovitostí – výpis z katastru nemovitostí a snímek pozemkové mapy s vyznačením parcel, kterých se projekt týká</a:t>
            </a:r>
          </a:p>
          <a:p>
            <a:pPr marL="457200" lvl="1" indent="0" algn="just">
              <a:buNone/>
            </a:pPr>
            <a:endParaRPr lang="cs-CZ" altLang="cs-CZ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5958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E631EC-E2B2-BA6E-7617-4DDB7CEE61AE}"/>
              </a:ext>
            </a:extLst>
          </p:cNvPr>
          <p:cNvSpPr txBox="1"/>
          <p:nvPr/>
        </p:nvSpPr>
        <p:spPr>
          <a:xfrm>
            <a:off x="711200" y="653413"/>
            <a:ext cx="11100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dotačního titulu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2C30CD-C8B4-EFED-DC86-DEC0905F1AA9}"/>
              </a:ext>
            </a:extLst>
          </p:cNvPr>
          <p:cNvSpPr txBox="1">
            <a:spLocks/>
          </p:cNvSpPr>
          <p:nvPr/>
        </p:nvSpPr>
        <p:spPr bwMode="auto">
          <a:xfrm>
            <a:off x="711200" y="1562030"/>
            <a:ext cx="10855960" cy="4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Povinná publicita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www (sociálních sítích) informovat o poskytnutí dotace, včetně loga MSK</a:t>
            </a:r>
          </a:p>
          <a:p>
            <a:pPr lvl="1" algn="just"/>
            <a:r>
              <a:rPr lang="cs-CZ" alt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fotodokumentace povinné publicity - součást závěrečného vyúčtování</a:t>
            </a: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Realizace do 31. 12. 2024</a:t>
            </a: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Závěrečné vyúčtování </a:t>
            </a:r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20. 1. 2025</a:t>
            </a:r>
          </a:p>
          <a:p>
            <a:pPr lvl="1" algn="just"/>
            <a:r>
              <a:rPr lang="cs-CZ" alt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zaslat přes systém </a:t>
            </a:r>
            <a:r>
              <a:rPr lang="cs-CZ" altLang="cs-CZ" sz="2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ePodatelny</a:t>
            </a:r>
            <a:r>
              <a:rPr lang="cs-CZ" alt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 systému k dispozici formulář)</a:t>
            </a:r>
          </a:p>
          <a:p>
            <a:pPr lvl="1" algn="just"/>
            <a:r>
              <a:rPr lang="cs-CZ" altLang="cs-CZ" sz="22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přílohy: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uznatelné náklady / výdaje</a:t>
            </a:r>
            <a:endParaRPr lang="cs-CZ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o úhradách</a:t>
            </a:r>
          </a:p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účetní sestava uznatelných nákladů po analytických účtech financovaných z prostředků dotace a uznatelných nákladů financovaných z jiných zdrojů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17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E631EC-E2B2-BA6E-7617-4DDB7CEE61AE}"/>
              </a:ext>
            </a:extLst>
          </p:cNvPr>
          <p:cNvSpPr txBox="1"/>
          <p:nvPr/>
        </p:nvSpPr>
        <p:spPr>
          <a:xfrm>
            <a:off x="711200" y="653413"/>
            <a:ext cx="11100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dotačního titulu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2C30CD-C8B4-EFED-DC86-DEC0905F1AA9}"/>
              </a:ext>
            </a:extLst>
          </p:cNvPr>
          <p:cNvSpPr txBox="1">
            <a:spLocks/>
          </p:cNvSpPr>
          <p:nvPr/>
        </p:nvSpPr>
        <p:spPr bwMode="auto">
          <a:xfrm>
            <a:off x="711200" y="1562030"/>
            <a:ext cx="10855960" cy="4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kopie faktury,</a:t>
            </a:r>
            <a:r>
              <a:rPr lang="cs-CZ" sz="2400" dirty="0"/>
              <a:t> </a:t>
            </a: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kopie účetních dokladů týkajících se dotace včetně dokladů o jejich úhradě</a:t>
            </a:r>
          </a:p>
          <a:p>
            <a:pPr lvl="2" algn="just"/>
            <a:r>
              <a:rPr lang="cs-CZ" alt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fotodokumentace povinné publicity</a:t>
            </a:r>
          </a:p>
          <a:p>
            <a:pPr lvl="2" algn="just"/>
            <a:r>
              <a:rPr lang="cs-CZ" alt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statický posudek ve formátu .</a:t>
            </a:r>
            <a:r>
              <a:rPr lang="cs-CZ" altLang="cs-CZ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</a:t>
            </a:r>
            <a:endParaRPr lang="cs-CZ" altLang="cs-CZ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endParaRPr lang="cs-CZ" altLang="cs-CZ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Povinnost informovat o nerealizaci projektu</a:t>
            </a:r>
          </a:p>
          <a:p>
            <a:pPr lvl="1" algn="just"/>
            <a:r>
              <a:rPr lang="cs-CZ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 7 kalendářních dnů ohlásit a následně do 7 dnů vrátit dotaci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altLang="cs-CZ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5601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7DB0DBC9-E86E-5E93-8782-82FE0246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44283"/>
              </p:ext>
            </p:extLst>
          </p:nvPr>
        </p:nvGraphicFramePr>
        <p:xfrm>
          <a:off x="284480" y="1690688"/>
          <a:ext cx="116230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537">
                  <a:extLst>
                    <a:ext uri="{9D8B030D-6E8A-4147-A177-3AD203B41FA5}">
                      <a16:colId xmlns:a16="http://schemas.microsoft.com/office/drawing/2014/main" val="1829438359"/>
                    </a:ext>
                  </a:extLst>
                </a:gridCol>
                <a:gridCol w="6030503">
                  <a:extLst>
                    <a:ext uri="{9D8B030D-6E8A-4147-A177-3AD203B41FA5}">
                      <a16:colId xmlns:a16="http://schemas.microsoft.com/office/drawing/2014/main" val="165542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Lhůta pro podání žádostí</a:t>
                      </a:r>
                      <a:endParaRPr lang="cs-CZ" sz="24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1. 2024 9:00 – 15. 1. 2024 17:00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70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Vyhodnocení - </a:t>
                      </a:r>
                      <a:r>
                        <a:rPr lang="cs-CZ" sz="2400" b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zastupitelstvo kraje</a:t>
                      </a:r>
                      <a:endParaRPr lang="cs-CZ" sz="24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7. 3. 2024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69857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Lhůta pro realizaci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31. 12. 2024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2511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Uznatelnost nákladů (vznik </a:t>
                      </a:r>
                      <a:r>
                        <a:rPr lang="cs-CZ" sz="2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uhrazení)</a:t>
                      </a:r>
                      <a:endParaRPr lang="cs-CZ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2024 – 31. 12.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95065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Předložit podepsanou smlouvu a přílohy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7. 6. 2024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Předložení závěrečného vyúčtování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20. 1. 2025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6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2820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ra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329a8-daad-4dab-bb72-3a2ae7ea82ae">
      <Terms xmlns="http://schemas.microsoft.com/office/infopath/2007/PartnerControls"/>
    </lcf76f155ced4ddcb4097134ff3c332f>
    <TaxCatchAll xmlns="7a8d7cdf-406f-47e7-af6d-494f297a2e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31871D6FC68C46BB513679A3E6DC43" ma:contentTypeVersion="16" ma:contentTypeDescription="Vytvoří nový dokument" ma:contentTypeScope="" ma:versionID="9c3f15a0b3c86e94c37f387b956766ed">
  <xsd:schema xmlns:xsd="http://www.w3.org/2001/XMLSchema" xmlns:xs="http://www.w3.org/2001/XMLSchema" xmlns:p="http://schemas.microsoft.com/office/2006/metadata/properties" xmlns:ns2="400329a8-daad-4dab-bb72-3a2ae7ea82ae" xmlns:ns3="7a8d7cdf-406f-47e7-af6d-494f297a2e5f" targetNamespace="http://schemas.microsoft.com/office/2006/metadata/properties" ma:root="true" ma:fieldsID="e12f21d62b73f3a85894c659ce3f9255" ns2:_="" ns3:_="">
    <xsd:import namespace="400329a8-daad-4dab-bb72-3a2ae7ea82ae"/>
    <xsd:import namespace="7a8d7cdf-406f-47e7-af6d-494f297a2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329a8-daad-4dab-bb72-3a2ae7ea8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8b36011f-fa83-4881-9f6b-75cac07ef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d7cdf-406f-47e7-af6d-494f297a2e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ed4d8b-775b-4b21-b6c7-b56a2ce8f97b}" ma:internalName="TaxCatchAll" ma:showField="CatchAllData" ma:web="7a8d7cdf-406f-47e7-af6d-494f297a2e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437DB1-58B5-4AD9-B322-CC0458E24223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01d25b3-675b-4bf7-95af-020d0719a9b6"/>
    <ds:schemaRef ds:uri="17cc9ff9-1824-493a-8699-056c4e478f36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400329a8-daad-4dab-bb72-3a2ae7ea82ae"/>
    <ds:schemaRef ds:uri="7a8d7cdf-406f-47e7-af6d-494f297a2e5f"/>
  </ds:schemaRefs>
</ds:datastoreItem>
</file>

<file path=customXml/itemProps2.xml><?xml version="1.0" encoding="utf-8"?>
<ds:datastoreItem xmlns:ds="http://schemas.openxmlformats.org/officeDocument/2006/customXml" ds:itemID="{E75FE52D-F106-4CC3-A767-8FD44ACD1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329a8-daad-4dab-bb72-3a2ae7ea82ae"/>
    <ds:schemaRef ds:uri="7a8d7cdf-406f-47e7-af6d-494f297a2e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2F7483-CB6F-4F8A-89E9-D178D4B64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610</Words>
  <Application>Microsoft Office PowerPoint</Application>
  <PresentationFormat>Širokoúhlá obrazovka</PresentationFormat>
  <Paragraphs>113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Tahoma</vt:lpstr>
      <vt:lpstr>Motiv Office</vt:lpstr>
      <vt:lpstr>Modra</vt:lpstr>
      <vt:lpstr>Dotační titul 4 – Zpracování statických posudků   v rámci vyhlášeného dotačního programu  „Podpora obnovy a rozvoje venkova MSK 2024“</vt:lpstr>
      <vt:lpstr>V rámci Programu obnovy a rozvoje venkova Moravskoslezského kraje 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obnovy a rozvoje venkova Moravskoslezského kraje 2021 Vyhodnocení programu</dc:title>
  <dc:creator>Maierová Beata</dc:creator>
  <cp:lastModifiedBy>Freisler Jiří</cp:lastModifiedBy>
  <cp:revision>82</cp:revision>
  <dcterms:created xsi:type="dcterms:W3CDTF">2021-02-01T16:40:26Z</dcterms:created>
  <dcterms:modified xsi:type="dcterms:W3CDTF">2023-12-06T09:42:26Z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0x0101009831871D6FC68C46BB513679A3E6DC43</vt:lpwstr>
  </property>
  <property fmtid="{D5CDD505-2E9C-101B-9397-08002B2CF9AE}" pid="3" name="MSIP_Label_215ad6d0-798b-44f9-b3fd-112ad6275fb4_Enabled">
    <vt:lpwstr>true</vt:lpwstr>
  </property>
  <property fmtid="{D5CDD505-2E9C-101B-9397-08002B2CF9AE}" pid="4" name="MSIP_Label_215ad6d0-798b-44f9-b3fd-112ad6275fb4_SetDate">
    <vt:lpwstr>2023-02-22T13:51:04Z</vt:lpwstr>
  </property>
  <property fmtid="{D5CDD505-2E9C-101B-9397-08002B2CF9AE}" pid="5" name="MSIP_Label_215ad6d0-798b-44f9-b3fd-112ad6275fb4_Method">
    <vt:lpwstr>Standard</vt:lpwstr>
  </property>
  <property fmtid="{D5CDD505-2E9C-101B-9397-08002B2CF9AE}" pid="6" name="MSIP_Label_215ad6d0-798b-44f9-b3fd-112ad6275fb4_Name">
    <vt:lpwstr>Neveřejná informace (popis)</vt:lpwstr>
  </property>
  <property fmtid="{D5CDD505-2E9C-101B-9397-08002B2CF9AE}" pid="7" name="MSIP_Label_215ad6d0-798b-44f9-b3fd-112ad6275fb4_SiteId">
    <vt:lpwstr>39f24d0b-aa30-4551-8e81-43c77cf1000e</vt:lpwstr>
  </property>
  <property fmtid="{D5CDD505-2E9C-101B-9397-08002B2CF9AE}" pid="8" name="MSIP_Label_215ad6d0-798b-44f9-b3fd-112ad6275fb4_ActionId">
    <vt:lpwstr>cbaec4be-48b0-4380-94af-339c2e4bb524</vt:lpwstr>
  </property>
  <property fmtid="{D5CDD505-2E9C-101B-9397-08002B2CF9AE}" pid="9" name="MSIP_Label_215ad6d0-798b-44f9-b3fd-112ad6275fb4_ContentBits">
    <vt:lpwstr>2</vt:lpwstr>
  </property>
  <property fmtid="{D5CDD505-2E9C-101B-9397-08002B2CF9AE}" pid="10" name="MediaServiceImageTags">
    <vt:lpwstr/>
  </property>
</Properties>
</file>