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916" r:id="rId5"/>
    <p:sldMasterId id="2147483928" r:id="rId6"/>
    <p:sldMasterId id="2147483995" r:id="rId7"/>
    <p:sldMasterId id="2147484010" r:id="rId8"/>
  </p:sldMasterIdLst>
  <p:notesMasterIdLst>
    <p:notesMasterId r:id="rId18"/>
  </p:notesMasterIdLst>
  <p:sldIdLst>
    <p:sldId id="256" r:id="rId9"/>
    <p:sldId id="2145707141" r:id="rId10"/>
    <p:sldId id="2145707134" r:id="rId11"/>
    <p:sldId id="259" r:id="rId12"/>
    <p:sldId id="2145707535" r:id="rId13"/>
    <p:sldId id="2145707142" r:id="rId14"/>
    <p:sldId id="2145707145" r:id="rId15"/>
    <p:sldId id="2145707139" r:id="rId16"/>
    <p:sldId id="2145707128" r:id="rId17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354E623E-5D45-4F53-80E0-507D7CFF26F4}">
          <p14:sldIdLst>
            <p14:sldId id="256"/>
            <p14:sldId id="2145707141"/>
            <p14:sldId id="2145707134"/>
            <p14:sldId id="259"/>
            <p14:sldId id="2145707535"/>
            <p14:sldId id="2145707142"/>
            <p14:sldId id="2145707145"/>
            <p14:sldId id="2145707139"/>
            <p14:sldId id="2145707128"/>
          </p14:sldIdLst>
        </p14:section>
        <p14:section name="Výchozí oddíl" id="{AF6A40E2-4EE8-43D5-AFB8-FE26995F043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50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lná Pavlína" initials="VP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039"/>
    <a:srgbClr val="C1E5F5"/>
    <a:srgbClr val="F3F3F3"/>
    <a:srgbClr val="CAD3DC"/>
    <a:srgbClr val="4E95D9"/>
    <a:srgbClr val="215F9A"/>
    <a:srgbClr val="104862"/>
    <a:srgbClr val="B65708"/>
    <a:srgbClr val="8064A2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061" autoAdjust="0"/>
  </p:normalViewPr>
  <p:slideViewPr>
    <p:cSldViewPr snapToGrid="0">
      <p:cViewPr varScale="1">
        <p:scale>
          <a:sx n="93" d="100"/>
          <a:sy n="93" d="100"/>
        </p:scale>
        <p:origin x="114" y="48"/>
      </p:cViewPr>
      <p:guideLst>
        <p:guide orient="horz" pos="150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40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743034362071675"/>
          <c:y val="0.15177777182920033"/>
          <c:w val="0.73544900217574194"/>
          <c:h val="0.8374297384944489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B0-43BF-907E-8804D654DB7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B0-43BF-907E-8804D654DB7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B0-43BF-907E-8804D654DB76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DB0-43BF-907E-8804D654DB76}"/>
              </c:ext>
            </c:extLst>
          </c:dPt>
          <c:dLbls>
            <c:dLbl>
              <c:idx val="0"/>
              <c:layout>
                <c:manualLayout>
                  <c:x val="0.18619711516448817"/>
                  <c:y val="4.53226972768322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rgbClr val="002060"/>
                        </a:solidFill>
                        <a:latin typeface="Fitree"/>
                        <a:ea typeface="+mn-ea"/>
                        <a:cs typeface="+mn-cs"/>
                      </a:defRPr>
                    </a:pPr>
                    <a:fld id="{4D445FE5-B463-499F-BFB6-9443280E8EAE}" type="VALUE">
                      <a:rPr lang="en-US" sz="3200" smtClean="0">
                        <a:solidFill>
                          <a:srgbClr val="002060"/>
                        </a:solidFill>
                        <a:latin typeface="Fitree"/>
                      </a:rPr>
                      <a:pPr>
                        <a:defRPr sz="3200">
                          <a:solidFill>
                            <a:srgbClr val="002060"/>
                          </a:solidFill>
                          <a:latin typeface="Fitree"/>
                        </a:defRPr>
                      </a:pPr>
                      <a:t>[HODNOTA]</a:t>
                    </a:fld>
                    <a:r>
                      <a:rPr lang="en-US" sz="3200" dirty="0">
                        <a:solidFill>
                          <a:srgbClr val="002060"/>
                        </a:solidFill>
                        <a:latin typeface="Fitree"/>
                      </a:rPr>
                      <a:t> </a:t>
                    </a:r>
                    <a:r>
                      <a:rPr lang="en-US" sz="3200" dirty="0" err="1">
                        <a:solidFill>
                          <a:srgbClr val="002060"/>
                        </a:solidFill>
                        <a:latin typeface="Fitree"/>
                      </a:rPr>
                      <a:t>mld</a:t>
                    </a:r>
                    <a:r>
                      <a:rPr lang="en-US" sz="3200" dirty="0">
                        <a:solidFill>
                          <a:srgbClr val="002060"/>
                        </a:solidFill>
                        <a:latin typeface="Fitree"/>
                      </a:rPr>
                      <a:t>.</a:t>
                    </a:r>
                    <a:r>
                      <a:rPr lang="en-US" sz="3200" baseline="0" dirty="0">
                        <a:solidFill>
                          <a:srgbClr val="002060"/>
                        </a:solidFill>
                        <a:latin typeface="Fitree"/>
                      </a:rPr>
                      <a:t> </a:t>
                    </a:r>
                    <a:r>
                      <a:rPr lang="en-US" sz="3200" baseline="0" dirty="0" err="1">
                        <a:solidFill>
                          <a:srgbClr val="002060"/>
                        </a:solidFill>
                        <a:latin typeface="Fitree"/>
                      </a:rPr>
                      <a:t>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rgbClr val="002060"/>
                      </a:solidFill>
                      <a:latin typeface="Fitree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40024454832908"/>
                      <c:h val="9.400967930672607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DB0-43BF-907E-8804D654DB76}"/>
                </c:ext>
              </c:extLst>
            </c:dLbl>
            <c:dLbl>
              <c:idx val="1"/>
              <c:layout>
                <c:manualLayout>
                  <c:x val="5.4835820420244243E-2"/>
                  <c:y val="-2.3126612375578368E-3"/>
                </c:manualLayout>
              </c:layout>
              <c:tx>
                <c:rich>
                  <a:bodyPr/>
                  <a:lstStyle/>
                  <a:p>
                    <a:fld id="{8DD4D873-0999-4F3B-A158-5C7DAA67A2D5}" type="VALUE">
                      <a:rPr lang="en-US" sz="3200" smtClean="0"/>
                      <a:pPr/>
                      <a:t>[HODNOTA]</a:t>
                    </a:fld>
                    <a:r>
                      <a:rPr lang="en-US" sz="3200" dirty="0"/>
                      <a:t> </a:t>
                    </a:r>
                    <a:r>
                      <a:rPr lang="en-US" sz="3200" dirty="0" err="1"/>
                      <a:t>mld</a:t>
                    </a:r>
                    <a:r>
                      <a:rPr lang="en-US" sz="3200" dirty="0"/>
                      <a:t>. </a:t>
                    </a:r>
                    <a:r>
                      <a:rPr lang="en-US" sz="3200" dirty="0" err="1"/>
                      <a:t>Kč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DB0-43BF-907E-8804D654DB76}"/>
                </c:ext>
              </c:extLst>
            </c:dLbl>
            <c:dLbl>
              <c:idx val="2"/>
              <c:layout>
                <c:manualLayout>
                  <c:x val="1.3891156473599783E-2"/>
                  <c:y val="-4.594183493098247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bg1"/>
                        </a:solidFill>
                        <a:latin typeface="Fitree"/>
                        <a:ea typeface="+mn-ea"/>
                        <a:cs typeface="+mn-cs"/>
                      </a:defRPr>
                    </a:pPr>
                    <a:fld id="{5E16E9C5-EA24-40E1-B0EF-89F265972D93}" type="VALUE">
                      <a:rPr lang="en-US" sz="3200" smtClean="0"/>
                      <a:pPr>
                        <a:defRPr sz="3200">
                          <a:solidFill>
                            <a:schemeClr val="bg1"/>
                          </a:solidFill>
                          <a:latin typeface="Fitree"/>
                        </a:defRPr>
                      </a:pPr>
                      <a:t>[HODNOTA]</a:t>
                    </a:fld>
                    <a:r>
                      <a:rPr lang="en-US" sz="3200" dirty="0"/>
                      <a:t> </a:t>
                    </a:r>
                    <a:r>
                      <a:rPr lang="en-US" sz="3200" dirty="0" err="1"/>
                      <a:t>mld</a:t>
                    </a:r>
                    <a:r>
                      <a:rPr lang="en-US" sz="3200" dirty="0"/>
                      <a:t>. </a:t>
                    </a:r>
                    <a:r>
                      <a:rPr lang="en-US" sz="3200" dirty="0" err="1"/>
                      <a:t>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bg1"/>
                      </a:solidFill>
                      <a:latin typeface="Fitree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86750780641332"/>
                      <c:h val="0.111517981669519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DB0-43BF-907E-8804D654DB76}"/>
                </c:ext>
              </c:extLst>
            </c:dLbl>
            <c:dLbl>
              <c:idx val="3"/>
              <c:layout>
                <c:manualLayout>
                  <c:x val="3.6519507441201957E-2"/>
                  <c:y val="-2.343823157634648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17,7 </a:t>
                    </a:r>
                    <a:r>
                      <a:rPr lang="en-US" dirty="0" err="1"/>
                      <a:t>mld</a:t>
                    </a:r>
                    <a:r>
                      <a:rPr lang="en-US" dirty="0"/>
                      <a:t>. </a:t>
                    </a:r>
                    <a:r>
                      <a:rPr lang="en-US" dirty="0" err="1"/>
                      <a:t>Kč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57575659444367"/>
                      <c:h val="0.190148463746485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CDB0-43BF-907E-8804D654DB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Fitree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Proplaceno</c:v>
                </c:pt>
                <c:pt idx="1">
                  <c:v>Právní akty</c:v>
                </c:pt>
                <c:pt idx="2">
                  <c:v>Vyhlášené výzvy</c:v>
                </c:pt>
                <c:pt idx="3">
                  <c:v>Alokace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4.5</c:v>
                </c:pt>
                <c:pt idx="1">
                  <c:v>16.7</c:v>
                </c:pt>
                <c:pt idx="2">
                  <c:v>18.600000000000001</c:v>
                </c:pt>
                <c:pt idx="3">
                  <c:v>17.7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B0-43BF-907E-8804D654DB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005699247"/>
        <c:axId val="1005719407"/>
      </c:barChart>
      <c:catAx>
        <c:axId val="10056992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rgbClr val="002060"/>
                </a:solidFill>
                <a:latin typeface="Fitree"/>
                <a:ea typeface="+mn-ea"/>
                <a:cs typeface="+mn-cs"/>
              </a:defRPr>
            </a:pPr>
            <a:endParaRPr lang="cs-CZ"/>
          </a:p>
        </c:txPr>
        <c:crossAx val="1005719407"/>
        <c:crosses val="autoZero"/>
        <c:auto val="0"/>
        <c:lblAlgn val="ctr"/>
        <c:lblOffset val="100"/>
        <c:noMultiLvlLbl val="0"/>
      </c:catAx>
      <c:valAx>
        <c:axId val="10057194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5699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0.67907</cdr:x>
      <cdr:y>0.92714</cdr:y>
    </cdr:from>
    <cdr:to>
      <cdr:x>1</cdr:x>
      <cdr:y>1</cdr:y>
    </cdr:to>
    <cdr:sp macro="" textlink="">
      <cdr:nvSpPr>
        <cdr:cNvPr id="2" name="TextovéPole 4">
          <a:extLst xmlns:a="http://schemas.openxmlformats.org/drawingml/2006/main">
            <a:ext uri="{FF2B5EF4-FFF2-40B4-BE49-F238E27FC236}">
              <a16:creationId xmlns:a16="http://schemas.microsoft.com/office/drawing/2014/main" id="{103497CB-1E5F-4AEB-737B-24E1F89AFF80}"/>
            </a:ext>
          </a:extLst>
        </cdr:cNvPr>
        <cdr:cNvSpPr txBox="1"/>
      </cdr:nvSpPr>
      <cdr:spPr>
        <a:xfrm xmlns:a="http://schemas.openxmlformats.org/drawingml/2006/main">
          <a:off x="7549100" y="5091398"/>
          <a:ext cx="3567721" cy="4001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000" b="1" i="1" dirty="0">
              <a:solidFill>
                <a:srgbClr val="002066"/>
              </a:solidFill>
              <a:latin typeface="Fitree"/>
              <a:ea typeface="+mj-ea"/>
              <a:cs typeface="Segoe UI" panose="020B0502040204020203" pitchFamily="34" charset="0"/>
            </a:rPr>
            <a:t>K 6/2026</a:t>
          </a:r>
          <a:r>
            <a:rPr kumimoji="0" lang="cs-CZ" sz="2000" b="1" i="1" u="none" strike="noStrike" kern="1200" cap="none" spc="0" normalizeH="0" baseline="0" noProof="0" dirty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Fitree"/>
              <a:ea typeface="+mj-ea"/>
              <a:cs typeface="Segoe UI" panose="020B0502040204020203" pitchFamily="34" charset="0"/>
            </a:rPr>
            <a:t>, kurz 1EUR=24,</a:t>
          </a:r>
          <a:r>
            <a:rPr lang="cs-CZ" sz="2000" b="1" i="1" dirty="0">
              <a:solidFill>
                <a:srgbClr val="002066"/>
              </a:solidFill>
              <a:latin typeface="Fitree"/>
              <a:ea typeface="+mj-ea"/>
              <a:cs typeface="Segoe UI" panose="020B0502040204020203" pitchFamily="34" charset="0"/>
            </a:rPr>
            <a:t>3</a:t>
          </a:r>
          <a:r>
            <a:rPr kumimoji="0" lang="cs-CZ" sz="2000" b="1" i="1" u="none" strike="noStrike" kern="1200" cap="none" spc="0" normalizeH="0" baseline="0" noProof="0" dirty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Fitree"/>
              <a:ea typeface="+mj-ea"/>
              <a:cs typeface="Segoe UI" panose="020B0502040204020203" pitchFamily="34" charset="0"/>
            </a:rPr>
            <a:t> Kč </a:t>
          </a:r>
          <a:endParaRPr lang="cs-CZ" sz="2000" i="1" dirty="0">
            <a:latin typeface="Fitree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4CC8F-1AD3-47BF-91A0-6E07ECE024A7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27C91-0AB1-4126-AB4B-D379D6AC25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47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38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8078B-2603-D041-24DA-CA1E60E7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0F46AF5-5861-17E6-B2CD-5F89B6911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A613463-F53B-59F3-2D75-AB8006EEB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sz="1000" b="0" i="0" dirty="0">
              <a:solidFill>
                <a:srgbClr val="000000"/>
              </a:solidFill>
              <a:effectLst/>
              <a:latin typeface="Fitree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C74A87-EC88-100C-8BAD-6EE6CF5E8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F661D-6130-4DC2-A5CA-F2BEA480E1C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73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10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503238" y="1225550"/>
            <a:ext cx="5880100" cy="3306763"/>
          </a:xfrm>
        </p:spPr>
        <p:txBody>
          <a:bodyPr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96377-2CDE-CE39-06FF-721A70F98AE3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623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09EE-6A16-F796-20B7-7151E2BB5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D6EA49-3D84-2218-7F60-F95DA31B84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737225" cy="2549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A9478E1-ED38-577E-8354-BF202D670A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924425" y="381000"/>
            <a:ext cx="3390900" cy="1908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65BEB2F-9712-75A3-41A4-BA377680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23975" y="2416951"/>
            <a:ext cx="10591801" cy="229067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sz="1000" b="0" i="0" kern="1200" dirty="0">
              <a:solidFill>
                <a:srgbClr val="000000"/>
              </a:solidFill>
              <a:effectLst/>
              <a:latin typeface="Fitree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805F7-9380-894D-A7E8-58063D7CE3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4833903"/>
            <a:ext cx="5737225" cy="2537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10885-043A-22E8-DFDE-63A8816B85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7500228" y="4833903"/>
            <a:ext cx="5737225" cy="2537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12629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27C91-0AB1-4126-AB4B-D379D6AC257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5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15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952" y="-131644"/>
            <a:ext cx="12191999" cy="6989644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6468534" y="2844801"/>
            <a:ext cx="5724417" cy="40131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5654676"/>
            <a:ext cx="3094567" cy="12033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2667" y="446089"/>
            <a:ext cx="10989733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92667" y="1061640"/>
            <a:ext cx="10989733" cy="1800000"/>
          </a:xfrm>
        </p:spPr>
        <p:txBody>
          <a:bodyPr wrap="square" lIns="0" tIns="360000" rIns="0" bIns="0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</a:t>
            </a:r>
            <a:r>
              <a:rPr lang="cs-CZ" err="1"/>
              <a:t>uprabcxvvit</a:t>
            </a:r>
            <a:r>
              <a:rPr lang="cs-CZ"/>
              <a:t> styl předlohy.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5806475"/>
            <a:ext cx="2265600" cy="7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00" y="3632034"/>
            <a:ext cx="5404800" cy="322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4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6D42A2-86A5-1340-ABA5-C0EA544E9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10897F-EB89-814B-9591-7B1747A5B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28267EE-52B8-7943-A780-DD9931B22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jekt pro datum 4">
            <a:extLst>
              <a:ext uri="{FF2B5EF4-FFF2-40B4-BE49-F238E27FC236}">
                <a16:creationId xmlns:a16="http://schemas.microsoft.com/office/drawing/2014/main" id="{45F6BCA1-15A3-E641-A04B-B36FFCF8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6" name="Zástupný objekt pro zápatí 5">
            <a:extLst>
              <a:ext uri="{FF2B5EF4-FFF2-40B4-BE49-F238E27FC236}">
                <a16:creationId xmlns:a16="http://schemas.microsoft.com/office/drawing/2014/main" id="{3913C9E1-A70C-5B4F-A01F-8C83F4A8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jekt pro číslo snímku 6">
            <a:extLst>
              <a:ext uri="{FF2B5EF4-FFF2-40B4-BE49-F238E27FC236}">
                <a16:creationId xmlns:a16="http://schemas.microsoft.com/office/drawing/2014/main" id="{979398F1-7A5E-314B-8135-80A26B5B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4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08BDB6-37E9-3145-AB4B-612362255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E9DD8C-1C73-6F46-96CF-84BBDEF92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1D39B65-3102-A44B-9C3E-15CD6F491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CAE8DCD-D889-5B4A-B162-B8C146FCB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9C9F2BC-07B0-0A4D-B80C-B1D58F806B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objekt pro datum 6">
            <a:extLst>
              <a:ext uri="{FF2B5EF4-FFF2-40B4-BE49-F238E27FC236}">
                <a16:creationId xmlns:a16="http://schemas.microsoft.com/office/drawing/2014/main" id="{F20AE624-7336-FF46-96FA-76467827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8" name="Zástupný objekt pro zápatí 7">
            <a:extLst>
              <a:ext uri="{FF2B5EF4-FFF2-40B4-BE49-F238E27FC236}">
                <a16:creationId xmlns:a16="http://schemas.microsoft.com/office/drawing/2014/main" id="{0F2A67E1-8BB8-FC41-A0DC-2244FF7E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objekt pro číslo snímku 8">
            <a:extLst>
              <a:ext uri="{FF2B5EF4-FFF2-40B4-BE49-F238E27FC236}">
                <a16:creationId xmlns:a16="http://schemas.microsoft.com/office/drawing/2014/main" id="{D083738E-1914-2E45-B993-9A32B776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5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E7B8-4041-F941-A1C7-5D448E78F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jekt pro datum 2">
            <a:extLst>
              <a:ext uri="{FF2B5EF4-FFF2-40B4-BE49-F238E27FC236}">
                <a16:creationId xmlns:a16="http://schemas.microsoft.com/office/drawing/2014/main" id="{2D6109D6-7566-BB45-9686-C11CBC94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4" name="Zástupný objekt pro zápatí 3">
            <a:extLst>
              <a:ext uri="{FF2B5EF4-FFF2-40B4-BE49-F238E27FC236}">
                <a16:creationId xmlns:a16="http://schemas.microsoft.com/office/drawing/2014/main" id="{0082BF1D-BD75-F445-91F7-05D94BEF8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jekt pro číslo snímku 4">
            <a:extLst>
              <a:ext uri="{FF2B5EF4-FFF2-40B4-BE49-F238E27FC236}">
                <a16:creationId xmlns:a16="http://schemas.microsoft.com/office/drawing/2014/main" id="{250587B1-2AEF-B446-82BD-D0473EC8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2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o datum 1">
            <a:extLst>
              <a:ext uri="{FF2B5EF4-FFF2-40B4-BE49-F238E27FC236}">
                <a16:creationId xmlns:a16="http://schemas.microsoft.com/office/drawing/2014/main" id="{CCF72659-BE09-504D-BAE4-9E87E090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3" name="Zástupný objekt pro zápatí 2">
            <a:extLst>
              <a:ext uri="{FF2B5EF4-FFF2-40B4-BE49-F238E27FC236}">
                <a16:creationId xmlns:a16="http://schemas.microsoft.com/office/drawing/2014/main" id="{BDC75869-7AF2-6640-8C50-D1CEC21A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jekt pro číslo snímku 3">
            <a:extLst>
              <a:ext uri="{FF2B5EF4-FFF2-40B4-BE49-F238E27FC236}">
                <a16:creationId xmlns:a16="http://schemas.microsoft.com/office/drawing/2014/main" id="{6DC03FF1-A3DB-6C46-9C84-CFF2D5E17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B8CA5-A13B-814A-BC64-AE1F6EC7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437D19-1F76-DD46-A0E1-66557C5C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E572C0-887E-0443-9BBC-E77C7D3CD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objekt pro datum 4">
            <a:extLst>
              <a:ext uri="{FF2B5EF4-FFF2-40B4-BE49-F238E27FC236}">
                <a16:creationId xmlns:a16="http://schemas.microsoft.com/office/drawing/2014/main" id="{929F55FA-481E-A542-9845-A61603265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6" name="Zástupný objekt pro zápatí 5">
            <a:extLst>
              <a:ext uri="{FF2B5EF4-FFF2-40B4-BE49-F238E27FC236}">
                <a16:creationId xmlns:a16="http://schemas.microsoft.com/office/drawing/2014/main" id="{305D122A-6677-164B-93C9-8CBCC082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jekt pro číslo snímku 6">
            <a:extLst>
              <a:ext uri="{FF2B5EF4-FFF2-40B4-BE49-F238E27FC236}">
                <a16:creationId xmlns:a16="http://schemas.microsoft.com/office/drawing/2014/main" id="{0A49FA1A-B72F-DD45-9B71-0B1612594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1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D228F-F036-624F-A479-BB65F57A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jekt obrázku 2">
            <a:extLst>
              <a:ext uri="{FF2B5EF4-FFF2-40B4-BE49-F238E27FC236}">
                <a16:creationId xmlns:a16="http://schemas.microsoft.com/office/drawing/2014/main" id="{BCF7584F-8893-F444-8C77-BA38F4089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3999A97-9DB2-2640-A456-328EB83DF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objekt pro datum 4">
            <a:extLst>
              <a:ext uri="{FF2B5EF4-FFF2-40B4-BE49-F238E27FC236}">
                <a16:creationId xmlns:a16="http://schemas.microsoft.com/office/drawing/2014/main" id="{A79A746D-4FB6-2340-87A7-C0E133202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6" name="Zástupný objekt pro zápatí 5">
            <a:extLst>
              <a:ext uri="{FF2B5EF4-FFF2-40B4-BE49-F238E27FC236}">
                <a16:creationId xmlns:a16="http://schemas.microsoft.com/office/drawing/2014/main" id="{A93A1097-4324-D441-B079-72CA4BBE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jekt pro číslo snímku 6">
            <a:extLst>
              <a:ext uri="{FF2B5EF4-FFF2-40B4-BE49-F238E27FC236}">
                <a16:creationId xmlns:a16="http://schemas.microsoft.com/office/drawing/2014/main" id="{47BE2597-F5D6-864E-8B7D-5A1EB462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13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9DEC6-45D7-734A-8DBC-BCD8DE358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jekt pro svislý text 2">
            <a:extLst>
              <a:ext uri="{FF2B5EF4-FFF2-40B4-BE49-F238E27FC236}">
                <a16:creationId xmlns:a16="http://schemas.microsoft.com/office/drawing/2014/main" id="{76CB2320-683A-9C44-9604-E479A63CE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A8273587-C560-3945-A1CF-A7B4FFE49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C47804A9-47BC-7948-AAEE-E5B286A7F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11E1DCEF-DF2D-E545-95E2-70F54A48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35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77C94DA-6F63-1746-86C6-7BC94BBB47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jekt pro svislý text 2">
            <a:extLst>
              <a:ext uri="{FF2B5EF4-FFF2-40B4-BE49-F238E27FC236}">
                <a16:creationId xmlns:a16="http://schemas.microsoft.com/office/drawing/2014/main" id="{3539D9A0-6D8A-9345-911C-3FC443961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4C638BBE-2D25-C544-9429-F3CF5634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06D0DF15-02EB-1A45-B60D-3AD964E5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DB32D470-1081-9D49-A8BF-46064825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91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79175-B19D-46F9-AF16-884A9E336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4D01A3-21A0-4728-8598-AF4BB3BF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C23F9D-2BC6-46EC-863B-EC39799A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3A7F6B-D880-4809-9023-C83AE2BC2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B58FF6-1D64-41E6-B790-E39AEA53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095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1BF24-C4DC-403B-9371-C7ED13E1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B27CF1-2CA7-4819-B9DB-EDBD4EA02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6453A6-2E37-4DA1-935D-5BCBFC55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C27ED5-2559-453F-9D4B-5A8F0AD3E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7A54E4-EFF5-49E1-A2FB-B4B2580F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12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592667" y="1000087"/>
            <a:ext cx="10989733" cy="465458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345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3B144-D0CE-465B-B709-F81AEED6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ED3B18-EB03-48B9-99C8-2610E392C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B1CAF4-DD25-4064-B2E6-BF1FDBC1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B8CDC4-BCD3-425E-BCF3-95B2BC28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2BF086-8963-4699-8E33-D5ECA8E1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692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E2768-0437-46AA-8A72-14491B29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A31C6-71E9-482F-A04D-E19115453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FF880C-0EA6-48D8-8B57-2045381AB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E5C478-8E28-492F-852A-F3E2859B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BF6149-9B3D-4D54-A1AF-17F9C203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568289-4D8B-49C7-AA13-E2F47953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492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A62344-58E9-4E06-8401-C355B7E1F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8662D3-A474-4F6B-A347-9202E4C59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ADE1F9-7172-48D3-B337-671D42392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A99B9CD-FCAE-4E13-B7EE-905D7B0CB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C68D514-C318-4FBF-9672-B6FD37528D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95214A0-C1FD-4818-B44B-7978B0B05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86A520-9B20-40EE-ABC1-1D2EF65A1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C67051-9308-4A5D-8AB5-7227FD38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138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CF28A-26A4-4E38-939C-4C865F52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1A7D85D-DA86-40E4-8EBB-5F23A2FDB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F34E5F-74EA-42DC-A638-D5AAB24B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D420E1E-02DA-4B51-A96F-A23E8447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109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A0C343B-FD2B-45BD-99A0-1DC4A932B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69EACD5-96B6-4740-A94E-DF8EAEEC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E1B906-0050-47AA-B536-47BE0469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24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BFCE5-1300-45E9-B6DE-B6937DF2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20CCEB-F18E-47A0-B331-1FF6F3207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63D86BF-89C1-43AB-A212-3A6043371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E5C0F8-A59D-46E9-9D4C-8452E888C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78D3329-7ABE-401A-B0AC-C85FCE34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C1F140-FC04-457D-BB36-3B4DF750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781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21FDCE-C029-49A6-9A0B-404FAFE2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C3710CC-5BE0-4D78-A828-1D690EAB3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2A2AD2-420F-46CE-91E1-6BE8F04A5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CD5338-0C21-483F-9E9E-8C7E4EF9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23CB25-AAB2-430C-997E-CAB7F74C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D495B9B-B3CD-4104-8752-BECDF952F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138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34CC7-90F3-42C4-9C8A-AC74DA4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A27DAA-3E20-4466-8293-C84012F89F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86CB72-6071-4969-BAEA-A892BE18C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ADFE79-77CA-4557-B5AD-610B8DD2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6E2182-84BC-4E53-B630-A9EFE3DC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90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45A27F2-72FD-4FE9-A7A4-5EB320F9B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4092-FBEA-44E9-AD97-E062A900D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5A81AA-5CCC-4424-B4E5-47421839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23A6B3-1796-42BA-8AD0-E26CA312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179FFD-CB39-464D-8BDD-CD3467DBC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21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2709451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6100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71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59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07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37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36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00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32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06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15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6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8150" y="446089"/>
            <a:ext cx="4813300" cy="430887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4"/>
          </p:nvPr>
        </p:nvSpPr>
        <p:spPr>
          <a:xfrm>
            <a:off x="592667" y="446089"/>
            <a:ext cx="5604933" cy="520858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788151" y="876975"/>
            <a:ext cx="4813300" cy="47777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57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12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117" y="4624630"/>
            <a:ext cx="8534400" cy="492317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l">
              <a:buNone/>
              <a:defRPr sz="2735" baseline="0">
                <a:solidFill>
                  <a:srgbClr val="034EA2"/>
                </a:solidFill>
              </a:defRPr>
            </a:lvl1pPr>
            <a:lvl2pPr marL="60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3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</a:t>
            </a:r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900118" y="879041"/>
            <a:ext cx="4465077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67" b="1"/>
              <a:t>MINISTERSTVO PRO MÍSTNÍ ROZVOJ </a:t>
            </a:r>
            <a:endParaRPr lang="cs-CZ" sz="1953" b="1"/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900117" y="2109699"/>
            <a:ext cx="10972800" cy="1143000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l">
              <a:defRPr sz="3907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7" y="5327626"/>
            <a:ext cx="4609112" cy="351971"/>
          </a:xfrm>
          <a:prstGeom prst="rect">
            <a:avLst/>
          </a:prstGeom>
        </p:spPr>
        <p:txBody>
          <a:bodyPr lIns="90000" rIns="144000">
            <a:noAutofit/>
          </a:bodyPr>
          <a:lstStyle>
            <a:lvl1pPr>
              <a:buNone/>
              <a:defRPr sz="1953">
                <a:solidFill>
                  <a:srgbClr val="034EA2"/>
                </a:solidFill>
              </a:defRPr>
            </a:lvl1pPr>
          </a:lstStyle>
          <a:p>
            <a:pPr lvl="0"/>
            <a:r>
              <a:rPr lang="cs-CZ"/>
              <a:t>Datum a místo</a:t>
            </a:r>
          </a:p>
        </p:txBody>
      </p:sp>
      <p:pic>
        <p:nvPicPr>
          <p:cNvPr id="10" name="Obrázek 9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8" y="0"/>
            <a:ext cx="4591473" cy="4483966"/>
          </a:xfrm>
          <a:prstGeom prst="rect">
            <a:avLst/>
          </a:prstGeom>
        </p:spPr>
      </p:pic>
      <p:pic>
        <p:nvPicPr>
          <p:cNvPr id="13" name="Obrázek 12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3461" y="5820258"/>
            <a:ext cx="4465077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24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ředělov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50662" y="2152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6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tématu/předělu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27" y="3499331"/>
            <a:ext cx="8093493" cy="66983"/>
          </a:xfrm>
          <a:prstGeom prst="rect">
            <a:avLst/>
          </a:prstGeom>
        </p:spPr>
      </p:pic>
      <p:pic>
        <p:nvPicPr>
          <p:cNvPr id="9" name="Obrázek 8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8558" y="6166210"/>
            <a:ext cx="3986433" cy="671810"/>
          </a:xfrm>
          <a:prstGeom prst="rect">
            <a:avLst/>
          </a:prstGeom>
        </p:spPr>
      </p:pic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2" y="6173223"/>
            <a:ext cx="8040469" cy="6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35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846976" y="4694961"/>
            <a:ext cx="8498050" cy="984635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>
              <a:buNone/>
              <a:defRPr sz="2735" baseline="0">
                <a:solidFill>
                  <a:srgbClr val="034EA2"/>
                </a:solidFill>
              </a:defRPr>
            </a:lvl1pPr>
            <a:lvl2pPr marL="60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3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 a kontakt</a:t>
            </a:r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1054237" y="2724284"/>
            <a:ext cx="10082979" cy="1197033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ctr">
              <a:defRPr sz="5275" b="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Rozloučení</a:t>
            </a:r>
          </a:p>
        </p:txBody>
      </p:sp>
      <p:pic>
        <p:nvPicPr>
          <p:cNvPr id="9" name="Obrázek 8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8" y="0"/>
            <a:ext cx="4591473" cy="4483966"/>
          </a:xfrm>
          <a:prstGeom prst="rect">
            <a:avLst/>
          </a:prstGeom>
        </p:spPr>
      </p:pic>
      <p:pic>
        <p:nvPicPr>
          <p:cNvPr id="10" name="Obrázek 9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3461" y="5820258"/>
            <a:ext cx="4465077" cy="75247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4E2E311-187D-EC12-9585-A62A4FEFD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3462" y="5925814"/>
            <a:ext cx="4476722" cy="52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41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9E08CB-7261-C391-0A36-96EC38AD4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F5D366-D57C-AD7A-F298-5B7F1F3F5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719999-844B-DD99-CFF0-C4FBE851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BC67F0-DA61-FED1-11DE-9DE1D881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A76EDC-2A56-1CD1-66E0-FFBC4D6C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719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0B731B-3C21-5A41-3761-1C7DC579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AEA835-E19C-E12A-F63F-AE51034EA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D9AF44-2F10-F17A-7C90-F11BD2104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108842-6A5E-7456-ADAE-602BFBB2A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EA4A61-1EC1-C8BD-2574-7A9997E1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402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4CF8D-3013-61A0-840C-384C7870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607606-83E3-F219-5798-377781123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6E5168-D910-6232-C6B0-C3D75CCD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2AD773-6271-522A-515F-E15242C13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FA25F3-D31B-6625-66AD-570E003A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24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98997-91B5-114C-F9D0-B953DA8C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A0CB7-F2A9-572F-6425-FAB609724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4B9A12-E477-2F36-00C5-F488C695A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C80965-96F1-EB67-82C4-8664665A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57CA5D-485F-B411-A5E1-0958D765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B889B1-3DCD-07FE-87D4-491FB4D7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038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FB1C41-DBDE-B9F4-47EA-B3C25499D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7A9F56-9178-4EDD-4716-FA475FEF2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310FD7-319A-737B-A587-3AEF7E773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66C456-47B2-474C-655D-23BCA46C0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445F8E9-D54E-4C1E-4F8A-D82A2C12F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2705380-1D2C-8B2F-0D7B-F1870A520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5A7763-0419-119F-511C-F0291926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8EFCF5A-C2F7-F400-4F18-BC107665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251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8B4B0-644B-95E2-604D-06FE998F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AA108A-32A4-ED23-4047-0D6A4905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6E11846-9535-102A-638F-EA65BE8E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E4461F-C05A-28CC-6A5D-732DD632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88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10"/>
          </p:nvPr>
        </p:nvSpPr>
        <p:spPr>
          <a:xfrm>
            <a:off x="592667" y="1000086"/>
            <a:ext cx="11008784" cy="465458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154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540A8DE-FCA9-8742-C345-7584163B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9762849-E43D-4B16-9E5C-8DBB892F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196047-57CA-3FD4-C638-C12B78864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873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443FC-A4CD-8EB3-2CE6-D8C9EFBB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8C9C35-F9E8-5EC4-D441-7E06D8CA1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9F9A7A-B794-1045-A060-D524D3F78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523B77-4CCF-71BE-4CD0-BAC6391C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FD56FB-6E01-486D-AE54-EE6B583D1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AA60EF-1D88-D531-FC29-F2417578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756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16D4A-FDEF-D13B-C1DF-94BE593E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7D8A458-1BA4-909B-1828-2FAA6E86C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6055C8-A36C-7E44-75F0-105090F76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FEB4D9-F74A-A9BD-CDDF-6F9FD4819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4A6A9B-A8F7-4821-F80B-C0E1779E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54E7AA3-7D4D-6C72-27A2-B55C4C6C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0564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9C333D-006A-5442-6633-4529AE43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1CBA3A8-5294-9D60-6EB7-C3D4BF842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606F73-1D88-4027-1AF2-4C58DBDB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34F557-120E-CDDA-1435-480694208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32D5A8-BB45-B45D-DBFF-66190553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0003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6FCC321-6364-F562-263F-5C2ED0521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AFDF93-BC73-CE17-3D32-00905E4C6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059249-5BB7-2C72-8289-FC82B8C51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236A56-819A-88E8-C5B6-21850B40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7727C4-142E-CD5A-7F14-43859D6E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18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952" y="-1"/>
            <a:ext cx="12191999" cy="68579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6468534" y="2844801"/>
            <a:ext cx="5724417" cy="40131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5654676"/>
            <a:ext cx="3094567" cy="12033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92667" y="1800001"/>
            <a:ext cx="10989732" cy="615553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5806475"/>
            <a:ext cx="2265600" cy="7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00" y="3632034"/>
            <a:ext cx="5404800" cy="322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63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97DE8-0922-F144-9584-3302DD561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38917F8-2A9D-F04C-98F0-ABD984655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386B15D3-9577-734F-9465-0F3929E5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A9EC3F42-C7FE-5D43-9DCF-2DC7D22D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60100E8C-B078-844F-8020-3E43B4CD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71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00D7E-3D1B-A745-AE20-1DB0939F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C8688F-8716-7C4D-9F22-D6AE7C66A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F381791B-29DE-284C-826A-39B507AA5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CE684B3C-53B9-AB4B-BCF2-3D43EC55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891C0205-372D-6B49-A190-8C810233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1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F9C86-7154-DE46-8885-9864B961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2E1B1C-F0EE-8E40-9BAA-D99F55127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84D6B638-FC31-B440-B82C-137E01F5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00676247-F813-254E-ADAD-9BBD0AD3B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DCF932E3-52E1-B542-9A98-67F7CF91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89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w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99" y="3632034"/>
            <a:ext cx="5404800" cy="322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1" y="1"/>
            <a:ext cx="12191999" cy="6100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0" rtlCol="0" anchor="ctr"/>
          <a:lstStyle/>
          <a:p>
            <a:pPr algn="ctr"/>
            <a:endParaRPr lang="cs-CZ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92667" y="446088"/>
            <a:ext cx="10989732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92667" y="1000087"/>
            <a:ext cx="10989733" cy="4654589"/>
          </a:xfrm>
          <a:prstGeom prst="rect">
            <a:avLst/>
          </a:prstGeom>
        </p:spPr>
        <p:txBody>
          <a:bodyPr vert="horz" lIns="0" tIns="360000" rIns="0" bIns="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695701" y="6100764"/>
            <a:ext cx="2400299" cy="75723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endParaRPr lang="cs-CZ" sz="90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91699" y="6100764"/>
            <a:ext cx="2501900" cy="75723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endParaRPr lang="cs-CZ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0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spcBef>
          <a:spcPct val="20000"/>
        </a:spcBef>
        <a:buFontTx/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20725" indent="-360363" algn="l" defTabSz="914400" rtl="0" eaLnBrk="1" latinLnBrk="0" hangingPunct="1">
        <a:spcBef>
          <a:spcPct val="20000"/>
        </a:spcBef>
        <a:buFontTx/>
        <a:buBlip>
          <a:blip r:embed="rId10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73150" indent="-352425" algn="l" defTabSz="914400" rtl="0" eaLnBrk="1" latinLnBrk="0" hangingPunct="1">
        <a:spcBef>
          <a:spcPct val="20000"/>
        </a:spcBef>
        <a:buFontTx/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435100" indent="-361950" algn="l" defTabSz="914400" rtl="0" eaLnBrk="1" latinLnBrk="0" hangingPunct="1">
        <a:spcBef>
          <a:spcPct val="20000"/>
        </a:spcBef>
        <a:buFontTx/>
        <a:buBlip>
          <a:blip r:embed="rId10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795463" indent="-360363" algn="l" defTabSz="914400" rtl="0" eaLnBrk="1" latinLnBrk="0" hangingPunct="1">
        <a:spcBef>
          <a:spcPct val="20000"/>
        </a:spcBef>
        <a:buFontTx/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o nadpis 1">
            <a:extLst>
              <a:ext uri="{FF2B5EF4-FFF2-40B4-BE49-F238E27FC236}">
                <a16:creationId xmlns:a16="http://schemas.microsoft.com/office/drawing/2014/main" id="{907FACB6-7590-274B-B18C-66B7BB81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A419B5-E0F4-344D-986E-BA59F0821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59DA610F-E671-CC4A-8FF0-A2AABD34D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1503C-EFFF-DD42-9449-18E6F263CD6D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CA7BFF43-2B90-5F49-B946-E4102F4CB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DCF936A6-C47E-4843-8C7B-8C26A19A0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DC8B1-8093-C74E-963F-A4F10D717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29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7A06EE-5850-4410-AD44-AE591D7D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EDF8F7-6A4B-4576-8DA6-D9AB0848E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907859-E3EB-46F4-BA23-67DA98573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D8195-B23B-4CB0-9665-DAE1068CAEB8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328604-0A02-4E5E-803F-BFD244B4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EF91B0-46F5-4B06-A34E-08005B48D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91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4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818FC48-5C99-8175-2318-35AB84BD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3E741F-527F-421C-02AA-9F4939EB6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891A58-8DC9-3F33-B11D-A1FA425075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5F2B2B-2F24-49A6-B747-5ED3F7CCEEDF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371B18-D3FB-54BB-08E1-3E271DF69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543DAE-43D1-C7BA-1D9C-81198122E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C3AB56-D964-4137-81E2-A9FC2013B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50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jpeg"/><Relationship Id="rId18" Type="http://schemas.microsoft.com/office/2007/relationships/hdphoto" Target="../media/hdphoto3.wdp"/><Relationship Id="rId3" Type="http://schemas.openxmlformats.org/officeDocument/2006/relationships/image" Target="../media/image22.jpeg"/><Relationship Id="rId21" Type="http://schemas.openxmlformats.org/officeDocument/2006/relationships/image" Target="../media/image36.png"/><Relationship Id="rId7" Type="http://schemas.openxmlformats.org/officeDocument/2006/relationships/image" Target="../media/image26.jpeg"/><Relationship Id="rId12" Type="http://schemas.openxmlformats.org/officeDocument/2006/relationships/image" Target="../media/image30.jpeg"/><Relationship Id="rId17" Type="http://schemas.openxmlformats.org/officeDocument/2006/relationships/image" Target="../media/image34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openxmlformats.org/officeDocument/2006/relationships/image" Target="../media/image29.jpeg"/><Relationship Id="rId24" Type="http://schemas.openxmlformats.org/officeDocument/2006/relationships/image" Target="../media/image39.jpeg"/><Relationship Id="rId5" Type="http://schemas.openxmlformats.org/officeDocument/2006/relationships/image" Target="../media/image24.jpeg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10" Type="http://schemas.microsoft.com/office/2007/relationships/hdphoto" Target="../media/hdphoto1.wdp"/><Relationship Id="rId19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jpeg"/><Relationship Id="rId22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sv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/Users/vaclav/Library/Mobile Documents/com~apple~CloudDocs/01Studio-Stojkov/Klienti/MSK/MSID001/Prezentace/links/msk-obce.pngmsk-obce"/>
          <p:cNvSpPr/>
          <p:nvPr/>
        </p:nvSpPr>
        <p:spPr>
          <a:xfrm>
            <a:off x="636" y="2005330"/>
            <a:ext cx="12214225" cy="4911090"/>
          </a:xfrm>
          <a:custGeom>
            <a:avLst/>
            <a:gdLst/>
            <a:ahLst/>
            <a:cxnLst/>
            <a:rect l="l" t="t" r="r" b="b"/>
            <a:pathLst>
              <a:path w="18321338" h="7366635">
                <a:moveTo>
                  <a:pt x="0" y="0"/>
                </a:moveTo>
                <a:lnTo>
                  <a:pt x="18321337" y="0"/>
                </a:lnTo>
                <a:lnTo>
                  <a:pt x="18321337" y="7366635"/>
                </a:lnTo>
                <a:lnTo>
                  <a:pt x="0" y="7366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67" r="-5" b="-5067"/>
            </a:stretch>
          </a:blipFill>
        </p:spPr>
        <p:txBody>
          <a:bodyPr/>
          <a:lstStyle/>
          <a:p>
            <a:pPr defTabSz="609630"/>
            <a:endParaRPr lang="cs-CZ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36" y="635"/>
            <a:ext cx="12191365" cy="2004695"/>
            <a:chOff x="0" y="0"/>
            <a:chExt cx="24382730" cy="4009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2730" cy="4009390"/>
            </a:xfrm>
            <a:custGeom>
              <a:avLst/>
              <a:gdLst/>
              <a:ahLst/>
              <a:cxnLst/>
              <a:rect l="l" t="t" r="r" b="b"/>
              <a:pathLst>
                <a:path w="24382730" h="4009390">
                  <a:moveTo>
                    <a:pt x="0" y="0"/>
                  </a:moveTo>
                  <a:lnTo>
                    <a:pt x="24382730" y="0"/>
                  </a:lnTo>
                  <a:lnTo>
                    <a:pt x="24382730" y="4009390"/>
                  </a:lnTo>
                  <a:lnTo>
                    <a:pt x="0" y="4009390"/>
                  </a:lnTo>
                  <a:close/>
                </a:path>
              </a:pathLst>
            </a:custGeom>
            <a:solidFill>
              <a:srgbClr val="11275E"/>
            </a:solidFill>
          </p:spPr>
          <p:txBody>
            <a:bodyPr/>
            <a:lstStyle/>
            <a:p>
              <a:pPr algn="ctr" defTabSz="609630">
                <a:lnSpc>
                  <a:spcPct val="150000"/>
                </a:lnSpc>
              </a:pPr>
              <a:r>
                <a:rPr lang="cs-CZ" sz="4400" dirty="0">
                  <a:solidFill>
                    <a:schemeClr val="bg1"/>
                  </a:solidFill>
                  <a:latin typeface="Fitree"/>
                </a:rPr>
                <a:t>Jednání zastupitelstva kraje</a:t>
              </a:r>
            </a:p>
            <a:p>
              <a:pPr algn="ctr" defTabSz="609630">
                <a:lnSpc>
                  <a:spcPct val="150000"/>
                </a:lnSpc>
              </a:pPr>
              <a:r>
                <a:rPr lang="cs-CZ" sz="2800" dirty="0">
                  <a:solidFill>
                    <a:schemeClr val="bg1"/>
                  </a:solidFill>
                  <a:latin typeface="Fitree"/>
                </a:rPr>
                <a:t>15.6.2026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22980" y="3884295"/>
            <a:ext cx="8691880" cy="854710"/>
            <a:chOff x="0" y="0"/>
            <a:chExt cx="17383760" cy="1709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83761" cy="1709420"/>
            </a:xfrm>
            <a:custGeom>
              <a:avLst/>
              <a:gdLst/>
              <a:ahLst/>
              <a:cxnLst/>
              <a:rect l="l" t="t" r="r" b="b"/>
              <a:pathLst>
                <a:path w="17383761" h="1709420">
                  <a:moveTo>
                    <a:pt x="0" y="0"/>
                  </a:moveTo>
                  <a:lnTo>
                    <a:pt x="17383761" y="0"/>
                  </a:lnTo>
                  <a:lnTo>
                    <a:pt x="17383761" y="1709420"/>
                  </a:lnTo>
                  <a:lnTo>
                    <a:pt x="0" y="1709420"/>
                  </a:lnTo>
                  <a:close/>
                </a:path>
              </a:pathLst>
            </a:custGeom>
            <a:solidFill>
              <a:srgbClr val="ED7039">
                <a:alpha val="48627"/>
              </a:srgbClr>
            </a:solidFill>
          </p:spPr>
          <p:txBody>
            <a:bodyPr/>
            <a:lstStyle/>
            <a:p>
              <a:pPr defTabSz="609630"/>
              <a:endParaRPr lang="cs-CZ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29631" y="2949244"/>
            <a:ext cx="10833793" cy="2346657"/>
            <a:chOff x="0" y="0"/>
            <a:chExt cx="21667587" cy="46933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67586" cy="4693313"/>
            </a:xfrm>
            <a:custGeom>
              <a:avLst/>
              <a:gdLst/>
              <a:ahLst/>
              <a:cxnLst/>
              <a:rect l="l" t="t" r="r" b="b"/>
              <a:pathLst>
                <a:path w="21667586" h="4693313">
                  <a:moveTo>
                    <a:pt x="0" y="0"/>
                  </a:moveTo>
                  <a:lnTo>
                    <a:pt x="21667586" y="0"/>
                  </a:lnTo>
                  <a:lnTo>
                    <a:pt x="21667586" y="4693313"/>
                  </a:lnTo>
                  <a:lnTo>
                    <a:pt x="0" y="46933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/>
              <a:endParaRPr lang="cs-CZ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0025"/>
              <a:ext cx="21667587" cy="44932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defTabSz="609630">
                <a:lnSpc>
                  <a:spcPts val="6912"/>
                </a:lnSpc>
              </a:pPr>
              <a:r>
                <a:rPr lang="en-US" sz="7200" b="1">
                  <a:solidFill>
                    <a:srgbClr val="FFFFFF"/>
                  </a:solidFill>
                  <a:latin typeface="Figtree"/>
                  <a:ea typeface="Arimo Bold"/>
                  <a:cs typeface="Arimo Bold"/>
                  <a:sym typeface="Arimo Bold"/>
                </a:rPr>
                <a:t>Moravskoslezský </a:t>
              </a:r>
              <a:r>
                <a:rPr lang="en-US" sz="7200" b="1" err="1">
                  <a:solidFill>
                    <a:srgbClr val="FFFFFF"/>
                  </a:solidFill>
                  <a:latin typeface="Figtree"/>
                  <a:ea typeface="Arimo Bold"/>
                  <a:cs typeface="Arimo Bold"/>
                  <a:sym typeface="Arimo Bold"/>
                </a:rPr>
                <a:t>kraj</a:t>
              </a:r>
              <a:endParaRPr lang="en-US" sz="7200" b="1">
                <a:solidFill>
                  <a:srgbClr val="FFFFFF"/>
                </a:solidFill>
                <a:latin typeface="Figtree"/>
                <a:ea typeface="Arimo Bold"/>
                <a:cs typeface="Arimo Bold"/>
                <a:sym typeface="Arimo Bold"/>
              </a:endParaRPr>
            </a:p>
            <a:p>
              <a:pPr defTabSz="609630">
                <a:lnSpc>
                  <a:spcPts val="6912"/>
                </a:lnSpc>
              </a:pPr>
              <a:endParaRPr lang="en-US" sz="72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637451" y="4060011"/>
            <a:ext cx="5644515" cy="571128"/>
            <a:chOff x="0" y="0"/>
            <a:chExt cx="11289030" cy="11422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9030" cy="1142256"/>
            </a:xfrm>
            <a:custGeom>
              <a:avLst/>
              <a:gdLst/>
              <a:ahLst/>
              <a:cxnLst/>
              <a:rect l="l" t="t" r="r" b="b"/>
              <a:pathLst>
                <a:path w="11289030" h="1142256">
                  <a:moveTo>
                    <a:pt x="0" y="0"/>
                  </a:moveTo>
                  <a:lnTo>
                    <a:pt x="11289030" y="0"/>
                  </a:lnTo>
                  <a:lnTo>
                    <a:pt x="11289030" y="1142256"/>
                  </a:lnTo>
                  <a:lnTo>
                    <a:pt x="0" y="11422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/>
              <a:endParaRPr lang="cs-CZ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1289030" cy="116130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defTabSz="609630">
                <a:lnSpc>
                  <a:spcPts val="3360"/>
                </a:lnSpc>
              </a:pPr>
              <a:r>
                <a:rPr lang="en-US" sz="2800">
                  <a:solidFill>
                    <a:srgbClr val="FFFFFF"/>
                  </a:solidFill>
                  <a:latin typeface="Figtree"/>
                  <a:ea typeface="Arimo"/>
                  <a:cs typeface="Arimo"/>
                  <a:sym typeface="Arimo"/>
                </a:rPr>
                <a:t>REGION V TRANSFORMACI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489045" y="337108"/>
            <a:ext cx="1411291" cy="1003300"/>
          </a:xfrm>
          <a:custGeom>
            <a:avLst/>
            <a:gdLst/>
            <a:ahLst/>
            <a:cxnLst/>
            <a:rect l="l" t="t" r="r" b="b"/>
            <a:pathLst>
              <a:path w="2116937" h="1504950">
                <a:moveTo>
                  <a:pt x="0" y="0"/>
                </a:moveTo>
                <a:lnTo>
                  <a:pt x="2116938" y="0"/>
                </a:lnTo>
                <a:lnTo>
                  <a:pt x="2116938" y="1504950"/>
                </a:lnTo>
                <a:lnTo>
                  <a:pt x="0" y="1504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cs-CZ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23A93-B5DE-E225-9507-51160F1F5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C922A729-BB24-3EDE-F28F-0F8FE48C1F9D}"/>
              </a:ext>
            </a:extLst>
          </p:cNvPr>
          <p:cNvGrpSpPr/>
          <p:nvPr/>
        </p:nvGrpSpPr>
        <p:grpSpPr>
          <a:xfrm>
            <a:off x="635" y="2319629"/>
            <a:ext cx="12191365" cy="2004695"/>
            <a:chOff x="0" y="0"/>
            <a:chExt cx="24382730" cy="400939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052E0F5-560C-A857-A59C-2442B7B16825}"/>
                </a:ext>
              </a:extLst>
            </p:cNvPr>
            <p:cNvSpPr/>
            <p:nvPr/>
          </p:nvSpPr>
          <p:spPr>
            <a:xfrm>
              <a:off x="0" y="0"/>
              <a:ext cx="24382730" cy="4009390"/>
            </a:xfrm>
            <a:custGeom>
              <a:avLst/>
              <a:gdLst/>
              <a:ahLst/>
              <a:cxnLst/>
              <a:rect l="l" t="t" r="r" b="b"/>
              <a:pathLst>
                <a:path w="24382730" h="4009390">
                  <a:moveTo>
                    <a:pt x="0" y="0"/>
                  </a:moveTo>
                  <a:lnTo>
                    <a:pt x="24382730" y="0"/>
                  </a:lnTo>
                  <a:lnTo>
                    <a:pt x="24382730" y="4009390"/>
                  </a:lnTo>
                  <a:lnTo>
                    <a:pt x="0" y="4009390"/>
                  </a:lnTo>
                  <a:close/>
                </a:path>
              </a:pathLst>
            </a:custGeom>
            <a:solidFill>
              <a:srgbClr val="11275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C7A60E7-11C0-BE09-D41D-D2B7A49CE541}"/>
              </a:ext>
            </a:extLst>
          </p:cNvPr>
          <p:cNvGrpSpPr/>
          <p:nvPr/>
        </p:nvGrpSpPr>
        <p:grpSpPr>
          <a:xfrm>
            <a:off x="336644" y="2935303"/>
            <a:ext cx="13529511" cy="1090570"/>
            <a:chOff x="0" y="-59996"/>
            <a:chExt cx="27060431" cy="218114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5EA1DD1-7BC6-DE1A-41B2-C1D4F3B3A86A}"/>
                </a:ext>
              </a:extLst>
            </p:cNvPr>
            <p:cNvSpPr/>
            <p:nvPr/>
          </p:nvSpPr>
          <p:spPr>
            <a:xfrm>
              <a:off x="2676431" y="-59996"/>
              <a:ext cx="24384000" cy="2121144"/>
            </a:xfrm>
            <a:custGeom>
              <a:avLst/>
              <a:gdLst/>
              <a:ahLst/>
              <a:cxnLst/>
              <a:rect l="l" t="t" r="r" b="b"/>
              <a:pathLst>
                <a:path w="24384000" h="2121144">
                  <a:moveTo>
                    <a:pt x="0" y="0"/>
                  </a:moveTo>
                  <a:lnTo>
                    <a:pt x="24384000" y="0"/>
                  </a:lnTo>
                  <a:lnTo>
                    <a:pt x="24384000" y="2121144"/>
                  </a:lnTo>
                  <a:lnTo>
                    <a:pt x="0" y="21211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508C7B0-88A3-B39A-BDCE-68A9DA58403C}"/>
                </a:ext>
              </a:extLst>
            </p:cNvPr>
            <p:cNvSpPr txBox="1"/>
            <p:nvPr/>
          </p:nvSpPr>
          <p:spPr>
            <a:xfrm>
              <a:off x="0" y="-19050"/>
              <a:ext cx="24384000" cy="21401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marR="0" lvl="0" indent="0" algn="ctr" defTabSz="609630" rtl="0" eaLnBrk="1" fontAlgn="auto" latinLnBrk="0" hangingPunct="1">
                <a:lnSpc>
                  <a:spcPts val="33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49CE201D-1B31-727A-EE76-FD9BAB9FD8E6}"/>
              </a:ext>
            </a:extLst>
          </p:cNvPr>
          <p:cNvSpPr/>
          <p:nvPr/>
        </p:nvSpPr>
        <p:spPr>
          <a:xfrm>
            <a:off x="3637451" y="4060011"/>
            <a:ext cx="5644515" cy="571128"/>
          </a:xfrm>
          <a:custGeom>
            <a:avLst/>
            <a:gdLst/>
            <a:ahLst/>
            <a:cxnLst/>
            <a:rect l="l" t="t" r="r" b="b"/>
            <a:pathLst>
              <a:path w="11289030" h="1142256">
                <a:moveTo>
                  <a:pt x="0" y="0"/>
                </a:moveTo>
                <a:lnTo>
                  <a:pt x="11289030" y="0"/>
                </a:lnTo>
                <a:lnTo>
                  <a:pt x="11289030" y="1142256"/>
                </a:lnTo>
                <a:lnTo>
                  <a:pt x="0" y="114225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3ED1871-421D-E7EB-0351-B0FAA72F8B0F}"/>
              </a:ext>
            </a:extLst>
          </p:cNvPr>
          <p:cNvSpPr/>
          <p:nvPr/>
        </p:nvSpPr>
        <p:spPr>
          <a:xfrm>
            <a:off x="896615" y="2878191"/>
            <a:ext cx="1122940" cy="769441"/>
          </a:xfrm>
          <a:custGeom>
            <a:avLst/>
            <a:gdLst/>
            <a:ahLst/>
            <a:cxnLst/>
            <a:rect l="l" t="t" r="r" b="b"/>
            <a:pathLst>
              <a:path w="2116937" h="1504950">
                <a:moveTo>
                  <a:pt x="0" y="0"/>
                </a:moveTo>
                <a:lnTo>
                  <a:pt x="2116938" y="0"/>
                </a:lnTo>
                <a:lnTo>
                  <a:pt x="2116938" y="1504950"/>
                </a:lnTo>
                <a:lnTo>
                  <a:pt x="0" y="1504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E208670-29B0-0C53-47DF-6BBEDC1B513C}"/>
              </a:ext>
            </a:extLst>
          </p:cNvPr>
          <p:cNvSpPr txBox="1"/>
          <p:nvPr/>
        </p:nvSpPr>
        <p:spPr>
          <a:xfrm>
            <a:off x="2239791" y="2878190"/>
            <a:ext cx="9731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600">
                <a:solidFill>
                  <a:prstClr val="white"/>
                </a:solidFill>
                <a:latin typeface="Fitree"/>
                <a:cs typeface="Segoe UI" panose="020B0502040204020203" pitchFamily="34" charset="0"/>
              </a:rPr>
              <a:t>Stav čerpání OP ST</a:t>
            </a:r>
            <a:endParaRPr kumimoji="0" lang="cs-CZ" sz="4800" b="1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tree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4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73E64-5089-EB8A-F167-569EF8C88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>
            <a:extLst>
              <a:ext uri="{FF2B5EF4-FFF2-40B4-BE49-F238E27FC236}">
                <a16:creationId xmlns:a16="http://schemas.microsoft.com/office/drawing/2014/main" id="{8AE95FF6-9BF8-58F3-FE5A-A4F3AF892633}"/>
              </a:ext>
            </a:extLst>
          </p:cNvPr>
          <p:cNvSpPr/>
          <p:nvPr/>
        </p:nvSpPr>
        <p:spPr>
          <a:xfrm>
            <a:off x="751841" y="4143357"/>
            <a:ext cx="9967756" cy="32675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  </a:t>
            </a:r>
            <a:r>
              <a:rPr lang="cs-CZ" sz="2800" dirty="0">
                <a:solidFill>
                  <a:srgbClr val="002060"/>
                </a:solidFill>
                <a:latin typeface="Figtree"/>
                <a:cs typeface="Segoe UI" panose="020B0502040204020203" pitchFamily="34" charset="0"/>
              </a:rPr>
              <a:t>Přes </a:t>
            </a:r>
            <a:r>
              <a:rPr lang="cs-CZ" sz="2800" b="1" dirty="0">
                <a:solidFill>
                  <a:srgbClr val="002060"/>
                </a:solidFill>
                <a:latin typeface="Figtree"/>
                <a:cs typeface="Segoe UI" panose="020B0502040204020203" pitchFamily="34" charset="0"/>
              </a:rPr>
              <a:t>550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 podpořených projektů v tematických výzvách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  Přes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300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 drobných projektů v zastřešujících projektech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  </a:t>
            </a:r>
            <a:r>
              <a:rPr kumimoji="0" lang="cs-CZ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Zasmluvněno </a:t>
            </a:r>
            <a:r>
              <a:rPr lang="cs-CZ" sz="2800" b="1" dirty="0">
                <a:solidFill>
                  <a:srgbClr val="002060"/>
                </a:solidFill>
                <a:latin typeface="Figtree"/>
                <a:cs typeface="Segoe UI" panose="020B0502040204020203" pitchFamily="34" charset="0"/>
              </a:rPr>
              <a:t>16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,7 mld. Kč </a:t>
            </a:r>
            <a:r>
              <a:rPr kumimoji="0" lang="cs-CZ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v projektech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gtree"/>
                <a:ea typeface="+mn-ea"/>
                <a:cs typeface="+mn-cs"/>
              </a:rPr>
              <a:t>	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gtree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A6C64205-0DD3-E0D1-85B3-031E60B0B009}"/>
              </a:ext>
            </a:extLst>
          </p:cNvPr>
          <p:cNvSpPr/>
          <p:nvPr/>
        </p:nvSpPr>
        <p:spPr>
          <a:xfrm>
            <a:off x="0" y="6625180"/>
            <a:ext cx="1597891" cy="232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8DBABD4B-E623-DAE1-0BD2-0C7A77B52CC4}"/>
              </a:ext>
            </a:extLst>
          </p:cNvPr>
          <p:cNvSpPr/>
          <p:nvPr/>
        </p:nvSpPr>
        <p:spPr>
          <a:xfrm>
            <a:off x="-711180" y="70593"/>
            <a:ext cx="2209800" cy="2209800"/>
          </a:xfrm>
          <a:prstGeom prst="ellipse">
            <a:avLst/>
          </a:prstGeom>
          <a:pattFill prst="wdUpDiag">
            <a:fgClr>
              <a:srgbClr val="ED7D3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77D5019E-A056-88FF-E8FD-880FD13AE183}"/>
              </a:ext>
            </a:extLst>
          </p:cNvPr>
          <p:cNvSpPr/>
          <p:nvPr/>
        </p:nvSpPr>
        <p:spPr>
          <a:xfrm>
            <a:off x="-184607" y="-612870"/>
            <a:ext cx="2542084" cy="254208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1990D6E5-80FF-7D34-25AE-2BA7535A0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770" y="346309"/>
            <a:ext cx="2622510" cy="94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Příležitost </a:t>
            </a:r>
            <a:br>
              <a:rPr kumimoji="0" lang="pl-PL" alt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</a:br>
            <a:r>
              <a:rPr kumimoji="0" lang="pl-PL" alt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pro změnu</a:t>
            </a:r>
            <a:endParaRPr kumimoji="0" lang="cs-CZ" altLang="cs-CZ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gtree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F407FD0B-ABF1-E924-8149-72B08E561DA9}"/>
              </a:ext>
            </a:extLst>
          </p:cNvPr>
          <p:cNvSpPr txBox="1"/>
          <p:nvPr/>
        </p:nvSpPr>
        <p:spPr>
          <a:xfrm>
            <a:off x="8255102" y="817926"/>
            <a:ext cx="130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MSK</a:t>
            </a:r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C53C6E33-DF15-3B25-C4EF-03C9CC7009A2}"/>
              </a:ext>
            </a:extLst>
          </p:cNvPr>
          <p:cNvSpPr/>
          <p:nvPr/>
        </p:nvSpPr>
        <p:spPr>
          <a:xfrm>
            <a:off x="10505729" y="5296985"/>
            <a:ext cx="1468203" cy="1467510"/>
          </a:xfrm>
          <a:prstGeom prst="ellipse">
            <a:avLst/>
          </a:prstGeom>
          <a:blipFill>
            <a:blip r:embed="rId4"/>
            <a:srcRect/>
            <a:stretch>
              <a:fillRect l="-40000" r="-40000"/>
            </a:stretch>
          </a:blipFill>
          <a:ln>
            <a:solidFill>
              <a:srgbClr val="ED703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262C80B3-DB6B-A819-9CDC-A64158807E83}"/>
              </a:ext>
            </a:extLst>
          </p:cNvPr>
          <p:cNvSpPr/>
          <p:nvPr/>
        </p:nvSpPr>
        <p:spPr>
          <a:xfrm>
            <a:off x="10505728" y="3572057"/>
            <a:ext cx="1468203" cy="1467510"/>
          </a:xfrm>
          <a:prstGeom prst="ellipse">
            <a:avLst/>
          </a:prstGeom>
          <a:blipFill>
            <a:blip r:embed="rId5"/>
            <a:srcRect/>
            <a:stretch>
              <a:fillRect l="-30000" r="-30000"/>
            </a:stretch>
          </a:blipFill>
          <a:ln>
            <a:solidFill>
              <a:srgbClr val="ED703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C7F7958E-B973-28C6-1301-3102C010FD0D}"/>
              </a:ext>
            </a:extLst>
          </p:cNvPr>
          <p:cNvSpPr/>
          <p:nvPr/>
        </p:nvSpPr>
        <p:spPr>
          <a:xfrm>
            <a:off x="10510507" y="1823447"/>
            <a:ext cx="1468203" cy="1467510"/>
          </a:xfrm>
          <a:prstGeom prst="ellipse">
            <a:avLst/>
          </a:prstGeom>
          <a:blipFill>
            <a:blip r:embed="rId6"/>
            <a:srcRect/>
            <a:stretch>
              <a:fillRect/>
            </a:stretch>
          </a:blipFill>
          <a:ln>
            <a:solidFill>
              <a:srgbClr val="ED703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B7253BCB-753D-8917-5C0A-18E7B1BDA4D1}"/>
              </a:ext>
            </a:extLst>
          </p:cNvPr>
          <p:cNvSpPr/>
          <p:nvPr/>
        </p:nvSpPr>
        <p:spPr>
          <a:xfrm>
            <a:off x="10510508" y="74837"/>
            <a:ext cx="1468203" cy="1467510"/>
          </a:xfrm>
          <a:prstGeom prst="ellipse">
            <a:avLst/>
          </a:prstGeom>
          <a:blipFill>
            <a:blip r:embed="rId7"/>
            <a:srcRect/>
            <a:stretch>
              <a:fillRect l="-39000" r="-39000"/>
            </a:stretch>
          </a:blipFill>
          <a:ln>
            <a:solidFill>
              <a:srgbClr val="ED703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5BBCFB89-E369-17AE-69C4-4A02A818F05E}"/>
              </a:ext>
            </a:extLst>
          </p:cNvPr>
          <p:cNvGrpSpPr/>
          <p:nvPr/>
        </p:nvGrpSpPr>
        <p:grpSpPr>
          <a:xfrm>
            <a:off x="-1657674" y="989840"/>
            <a:ext cx="12365148" cy="5249088"/>
            <a:chOff x="0" y="1608912"/>
            <a:chExt cx="12365148" cy="5249088"/>
          </a:xfrm>
        </p:grpSpPr>
        <p:cxnSp>
          <p:nvCxnSpPr>
            <p:cNvPr id="3" name="Přímá spojnice 2">
              <a:extLst>
                <a:ext uri="{FF2B5EF4-FFF2-40B4-BE49-F238E27FC236}">
                  <a16:creationId xmlns:a16="http://schemas.microsoft.com/office/drawing/2014/main" id="{157AE333-F66A-E34B-F50C-4F18851BE9B1}"/>
                </a:ext>
              </a:extLst>
            </p:cNvPr>
            <p:cNvCxnSpPr>
              <a:cxnSpLocks/>
            </p:cNvCxnSpPr>
            <p:nvPr/>
          </p:nvCxnSpPr>
          <p:spPr>
            <a:xfrm>
              <a:off x="4413249" y="3083440"/>
              <a:ext cx="587313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ál 3">
              <a:extLst>
                <a:ext uri="{FF2B5EF4-FFF2-40B4-BE49-F238E27FC236}">
                  <a16:creationId xmlns:a16="http://schemas.microsoft.com/office/drawing/2014/main" id="{06411D9D-3D4C-1E97-0443-8650188785CB}"/>
                </a:ext>
              </a:extLst>
            </p:cNvPr>
            <p:cNvSpPr/>
            <p:nvPr/>
          </p:nvSpPr>
          <p:spPr>
            <a:xfrm>
              <a:off x="4668367" y="2963367"/>
              <a:ext cx="258617" cy="2401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5ED1CD24-6795-3DCD-96D4-A84B15B01131}"/>
                </a:ext>
              </a:extLst>
            </p:cNvPr>
            <p:cNvSpPr txBox="1"/>
            <p:nvPr/>
          </p:nvSpPr>
          <p:spPr>
            <a:xfrm>
              <a:off x="2611549" y="1608912"/>
              <a:ext cx="97535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4800" b="1" i="0" u="none" strike="noStrike" kern="0" cap="none" spc="53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igtree"/>
                  <a:ea typeface="+mn-ea"/>
                  <a:cs typeface="Segoe UI" panose="020B0502040204020203" pitchFamily="34" charset="0"/>
                </a:rPr>
                <a:t>OP Spravedlivá transformace</a:t>
              </a:r>
              <a:endParaRPr kumimoji="0" lang="cs-CZ" sz="4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863D869-AAAD-6C51-AE2F-8291BDF73B43}"/>
                </a:ext>
              </a:extLst>
            </p:cNvPr>
            <p:cNvSpPr txBox="1"/>
            <p:nvPr/>
          </p:nvSpPr>
          <p:spPr>
            <a:xfrm>
              <a:off x="4357824" y="3294522"/>
              <a:ext cx="1138319" cy="470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467" marR="3387" lvl="0" indent="0" algn="l" defTabSz="609630" rtl="0" eaLnBrk="1" fontAlgn="auto" latinLnBrk="0" hangingPunct="1">
                <a:lnSpc>
                  <a:spcPct val="1071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1" i="0" u="none" strike="noStrike" kern="0" cap="none" spc="20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igtree"/>
                  <a:ea typeface="+mn-ea"/>
                  <a:cs typeface="Segoe UI" panose="020B0502040204020203" pitchFamily="34" charset="0"/>
                </a:rPr>
                <a:t>2022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5CADC77A-B9C3-69DF-0372-F1A32E4FB32C}"/>
                </a:ext>
              </a:extLst>
            </p:cNvPr>
            <p:cNvSpPr txBox="1"/>
            <p:nvPr/>
          </p:nvSpPr>
          <p:spPr>
            <a:xfrm>
              <a:off x="9010034" y="3295242"/>
              <a:ext cx="1682369" cy="470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467" marR="3387" lvl="0" indent="0" algn="l" defTabSz="609630" rtl="0" eaLnBrk="1" fontAlgn="auto" latinLnBrk="0" hangingPunct="1">
                <a:lnSpc>
                  <a:spcPct val="1071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1" i="0" u="none" strike="noStrike" kern="0" cap="none" spc="20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igtree"/>
                  <a:ea typeface="+mn-ea"/>
                  <a:cs typeface="Segoe UI" panose="020B0502040204020203" pitchFamily="34" charset="0"/>
                </a:rPr>
                <a:t>2027+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0D1EF81A-8CA0-6391-03C9-0A5043F17276}"/>
                </a:ext>
              </a:extLst>
            </p:cNvPr>
            <p:cNvSpPr txBox="1"/>
            <p:nvPr/>
          </p:nvSpPr>
          <p:spPr>
            <a:xfrm>
              <a:off x="6201092" y="3461878"/>
              <a:ext cx="2794000" cy="5329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467" marR="3387" lvl="0" indent="0" algn="l" defTabSz="609630" rtl="0" eaLnBrk="1" fontAlgn="auto" latinLnBrk="0" hangingPunct="1">
                <a:lnSpc>
                  <a:spcPct val="1071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0" u="none" strike="noStrike" kern="0" cap="none" spc="20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Figtree"/>
                  <a:ea typeface="+mn-ea"/>
                  <a:cs typeface="Segoe UI" panose="020B0502040204020203" pitchFamily="34" charset="0"/>
                </a:rPr>
                <a:t>17,7 mld. Kč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5E95414D-374A-7DAC-3B67-164FE5713C53}"/>
                </a:ext>
              </a:extLst>
            </p:cNvPr>
            <p:cNvSpPr/>
            <p:nvPr/>
          </p:nvSpPr>
          <p:spPr>
            <a:xfrm>
              <a:off x="9389592" y="2961308"/>
              <a:ext cx="258617" cy="2401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52E3A3DF-1154-766B-6BC4-299BE556BCAF}"/>
                </a:ext>
              </a:extLst>
            </p:cNvPr>
            <p:cNvSpPr txBox="1"/>
            <p:nvPr/>
          </p:nvSpPr>
          <p:spPr>
            <a:xfrm>
              <a:off x="4773807" y="2120749"/>
              <a:ext cx="6134388" cy="721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467" marR="3387" lvl="0" indent="0" algn="l" defTabSz="609630" rtl="0" eaLnBrk="1" fontAlgn="auto" latinLnBrk="0" hangingPunct="1">
                <a:lnSpc>
                  <a:spcPct val="1071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4000" b="1" i="0" u="none" strike="noStrike" kern="0" cap="none" spc="20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Figtree"/>
                  <a:ea typeface="+mn-ea"/>
                  <a:cs typeface="Segoe UI" panose="020B0502040204020203" pitchFamily="34" charset="0"/>
                </a:rPr>
                <a:t>Moravskoslezský kraj</a:t>
              </a: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C46F8732-4E4D-5953-4A83-8D01D1D93F78}"/>
                </a:ext>
              </a:extLst>
            </p:cNvPr>
            <p:cNvSpPr/>
            <p:nvPr/>
          </p:nvSpPr>
          <p:spPr>
            <a:xfrm>
              <a:off x="0" y="6700615"/>
              <a:ext cx="1665515" cy="1573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ovéPole 4">
            <a:extLst>
              <a:ext uri="{FF2B5EF4-FFF2-40B4-BE49-F238E27FC236}">
                <a16:creationId xmlns:a16="http://schemas.microsoft.com/office/drawing/2014/main" id="{D52DA9E8-25F3-B8B5-B7A3-043B81B094B7}"/>
              </a:ext>
            </a:extLst>
          </p:cNvPr>
          <p:cNvSpPr txBox="1"/>
          <p:nvPr/>
        </p:nvSpPr>
        <p:spPr>
          <a:xfrm>
            <a:off x="6885432" y="6384838"/>
            <a:ext cx="3441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K 6/2026, kurz 1EUR=24,</a:t>
            </a:r>
            <a:r>
              <a:rPr lang="cs-CZ" sz="1800" b="1" i="1" dirty="0">
                <a:solidFill>
                  <a:srgbClr val="002066"/>
                </a:solidFill>
                <a:latin typeface="Figtree"/>
                <a:cs typeface="Segoe UI" panose="020B0502040204020203" pitchFamily="34" charset="0"/>
              </a:rPr>
              <a:t>3</a:t>
            </a: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 Kč </a:t>
            </a:r>
            <a:endParaRPr kumimoji="0" lang="cs-CZ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igtre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76227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" y="635"/>
            <a:ext cx="12191365" cy="913765"/>
            <a:chOff x="0" y="0"/>
            <a:chExt cx="24382730" cy="1827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2730" cy="1827530"/>
            </a:xfrm>
            <a:custGeom>
              <a:avLst/>
              <a:gdLst/>
              <a:ahLst/>
              <a:cxnLst/>
              <a:rect l="l" t="t" r="r" b="b"/>
              <a:pathLst>
                <a:path w="24382730" h="1827530">
                  <a:moveTo>
                    <a:pt x="0" y="1827530"/>
                  </a:moveTo>
                  <a:lnTo>
                    <a:pt x="24382730" y="1827530"/>
                  </a:lnTo>
                  <a:lnTo>
                    <a:pt x="243827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275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81915" y="6746875"/>
            <a:ext cx="12350115" cy="169545"/>
            <a:chOff x="0" y="0"/>
            <a:chExt cx="24700230" cy="3390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00230" cy="339090"/>
            </a:xfrm>
            <a:custGeom>
              <a:avLst/>
              <a:gdLst/>
              <a:ahLst/>
              <a:cxnLst/>
              <a:rect l="l" t="t" r="r" b="b"/>
              <a:pathLst>
                <a:path w="24700230" h="339090">
                  <a:moveTo>
                    <a:pt x="0" y="0"/>
                  </a:moveTo>
                  <a:lnTo>
                    <a:pt x="24700230" y="0"/>
                  </a:lnTo>
                  <a:lnTo>
                    <a:pt x="24700230" y="339090"/>
                  </a:lnTo>
                  <a:lnTo>
                    <a:pt x="0" y="339090"/>
                  </a:lnTo>
                  <a:close/>
                </a:path>
              </a:pathLst>
            </a:custGeom>
            <a:solidFill>
              <a:srgbClr val="11275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 descr="retizek-oranzovy"/>
          <p:cNvSpPr/>
          <p:nvPr/>
        </p:nvSpPr>
        <p:spPr>
          <a:xfrm>
            <a:off x="7744460" y="401955"/>
            <a:ext cx="6444615" cy="126365"/>
          </a:xfrm>
          <a:custGeom>
            <a:avLst/>
            <a:gdLst/>
            <a:ahLst/>
            <a:cxnLst/>
            <a:rect l="l" t="t" r="r" b="b"/>
            <a:pathLst>
              <a:path w="9666922" h="189547">
                <a:moveTo>
                  <a:pt x="0" y="0"/>
                </a:moveTo>
                <a:lnTo>
                  <a:pt x="9666922" y="0"/>
                </a:lnTo>
                <a:lnTo>
                  <a:pt x="9666922" y="189548"/>
                </a:lnTo>
                <a:lnTo>
                  <a:pt x="0" y="1895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758" b="-275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1F1DA249-828D-AB81-DA26-0304A62128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083102"/>
              </p:ext>
            </p:extLst>
          </p:nvPr>
        </p:nvGraphicFramePr>
        <p:xfrm>
          <a:off x="803816" y="401955"/>
          <a:ext cx="11116821" cy="587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7">
            <a:extLst>
              <a:ext uri="{FF2B5EF4-FFF2-40B4-BE49-F238E27FC236}">
                <a16:creationId xmlns:a16="http://schemas.microsoft.com/office/drawing/2014/main" id="{096CF247-8ED1-CD91-0C22-D578CD6924FC}"/>
              </a:ext>
            </a:extLst>
          </p:cNvPr>
          <p:cNvSpPr txBox="1"/>
          <p:nvPr/>
        </p:nvSpPr>
        <p:spPr>
          <a:xfrm>
            <a:off x="271363" y="-127826"/>
            <a:ext cx="9794381" cy="234918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60963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tree"/>
                <a:ea typeface="Arimo Bold"/>
                <a:cs typeface="Arimo Bold"/>
                <a:sym typeface="Arimo Bold"/>
              </a:rPr>
              <a:t>ALOKACE KRAJE</a:t>
            </a:r>
            <a:endParaRPr kumimoji="0" lang="en-US" sz="4400" b="1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tree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0" name="Skupina 29">
            <a:extLst>
              <a:ext uri="{FF2B5EF4-FFF2-40B4-BE49-F238E27FC236}">
                <a16:creationId xmlns:a16="http://schemas.microsoft.com/office/drawing/2014/main" id="{49DBF260-9920-74A8-6499-AD2ECA5DCF24}"/>
              </a:ext>
            </a:extLst>
          </p:cNvPr>
          <p:cNvGrpSpPr/>
          <p:nvPr/>
        </p:nvGrpSpPr>
        <p:grpSpPr>
          <a:xfrm>
            <a:off x="111549" y="1214612"/>
            <a:ext cx="2301380" cy="1448248"/>
            <a:chOff x="621887" y="1205266"/>
            <a:chExt cx="2296726" cy="1457594"/>
          </a:xfrm>
        </p:grpSpPr>
        <p:pic>
          <p:nvPicPr>
            <p:cNvPr id="31" name="Obrázek 30" descr="Obsah obrázku venku, tráva, rostlina, budova&#10;&#10;Popis byl vytvořen automaticky">
              <a:extLst>
                <a:ext uri="{FF2B5EF4-FFF2-40B4-BE49-F238E27FC236}">
                  <a16:creationId xmlns:a16="http://schemas.microsoft.com/office/drawing/2014/main" id="{BF081DAB-C201-1466-6ED0-566C07012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68"/>
            <a:stretch/>
          </p:blipFill>
          <p:spPr>
            <a:xfrm>
              <a:off x="621887" y="1205266"/>
              <a:ext cx="2296726" cy="1457594"/>
            </a:xfrm>
            <a:prstGeom prst="rect">
              <a:avLst/>
            </a:prstGeom>
          </p:spPr>
        </p:pic>
        <p:pic>
          <p:nvPicPr>
            <p:cNvPr id="32" name="Obrázek 31" descr="Obsah obrázku kruh, Grafika&#10;&#10;Popis byl vytvořen automaticky">
              <a:extLst>
                <a:ext uri="{FF2B5EF4-FFF2-40B4-BE49-F238E27FC236}">
                  <a16:creationId xmlns:a16="http://schemas.microsoft.com/office/drawing/2014/main" id="{DEA43304-CE9D-B0FD-073E-4902CF671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88" y="2201794"/>
              <a:ext cx="376736" cy="376736"/>
            </a:xfrm>
            <a:prstGeom prst="rect">
              <a:avLst/>
            </a:prstGeom>
          </p:spPr>
        </p:pic>
      </p:grpSp>
      <p:pic>
        <p:nvPicPr>
          <p:cNvPr id="39" name="Picture 4" descr="May be an image of 1 person and text">
            <a:extLst>
              <a:ext uri="{FF2B5EF4-FFF2-40B4-BE49-F238E27FC236}">
                <a16:creationId xmlns:a16="http://schemas.microsoft.com/office/drawing/2014/main" id="{905772CC-4F7E-E93B-1607-52F56366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8" b="15744"/>
          <a:stretch/>
        </p:blipFill>
        <p:spPr bwMode="auto">
          <a:xfrm>
            <a:off x="2491161" y="3120912"/>
            <a:ext cx="2188807" cy="136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cký objekt 11" descr="Zaškrtnutí v odznáčku 1 se souvislou výplní">
            <a:extLst>
              <a:ext uri="{FF2B5EF4-FFF2-40B4-BE49-F238E27FC236}">
                <a16:creationId xmlns:a16="http://schemas.microsoft.com/office/drawing/2014/main" id="{5929FD25-EF72-6CF7-345D-ED166421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317163" y="4307118"/>
            <a:ext cx="556626" cy="556626"/>
          </a:xfrm>
          <a:prstGeom prst="rect">
            <a:avLst/>
          </a:prstGeom>
        </p:spPr>
      </p:pic>
      <p:grpSp>
        <p:nvGrpSpPr>
          <p:cNvPr id="36" name="Skupina 35">
            <a:extLst>
              <a:ext uri="{FF2B5EF4-FFF2-40B4-BE49-F238E27FC236}">
                <a16:creationId xmlns:a16="http://schemas.microsoft.com/office/drawing/2014/main" id="{BA4B1CAF-676F-D5FA-3D0B-1494152AF220}"/>
              </a:ext>
            </a:extLst>
          </p:cNvPr>
          <p:cNvGrpSpPr/>
          <p:nvPr/>
        </p:nvGrpSpPr>
        <p:grpSpPr>
          <a:xfrm>
            <a:off x="7314136" y="1240854"/>
            <a:ext cx="2258537" cy="1379771"/>
            <a:chOff x="7362112" y="3052734"/>
            <a:chExt cx="2258537" cy="1379771"/>
          </a:xfrm>
        </p:grpSpPr>
        <p:pic>
          <p:nvPicPr>
            <p:cNvPr id="37" name="Obrázek 36" descr="Obsah obrázku obloha, venku, budova, strom&#10;&#10;Popis byl vytvořen automaticky">
              <a:extLst>
                <a:ext uri="{FF2B5EF4-FFF2-40B4-BE49-F238E27FC236}">
                  <a16:creationId xmlns:a16="http://schemas.microsoft.com/office/drawing/2014/main" id="{4E3913A2-4040-70A7-622C-D660C4B3F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0" t="8397" r="2911"/>
            <a:stretch/>
          </p:blipFill>
          <p:spPr>
            <a:xfrm>
              <a:off x="7362112" y="3052734"/>
              <a:ext cx="2258537" cy="1377925"/>
            </a:xfrm>
            <a:prstGeom prst="rect">
              <a:avLst/>
            </a:prstGeom>
          </p:spPr>
        </p:pic>
        <p:pic>
          <p:nvPicPr>
            <p:cNvPr id="38" name="Obrázek 37" descr="Obsah obrázku kruh, Grafika, grafický design&#10;&#10;Popis byl vytvořen automaticky">
              <a:extLst>
                <a:ext uri="{FF2B5EF4-FFF2-40B4-BE49-F238E27FC236}">
                  <a16:creationId xmlns:a16="http://schemas.microsoft.com/office/drawing/2014/main" id="{0BC138D5-2A09-69D4-DB69-FAC583A83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726" y="4077382"/>
              <a:ext cx="355123" cy="355123"/>
            </a:xfrm>
            <a:prstGeom prst="rect">
              <a:avLst/>
            </a:prstGeom>
          </p:spPr>
        </p:pic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id="{16DDFE96-08A5-C056-4492-199E33A5EDA6}"/>
              </a:ext>
            </a:extLst>
          </p:cNvPr>
          <p:cNvGrpSpPr/>
          <p:nvPr/>
        </p:nvGrpSpPr>
        <p:grpSpPr>
          <a:xfrm>
            <a:off x="636" y="635"/>
            <a:ext cx="12191365" cy="913765"/>
            <a:chOff x="0" y="0"/>
            <a:chExt cx="24382730" cy="1827530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7CED96DB-25A5-5020-FE45-AD58133A0044}"/>
                </a:ext>
              </a:extLst>
            </p:cNvPr>
            <p:cNvSpPr/>
            <p:nvPr/>
          </p:nvSpPr>
          <p:spPr>
            <a:xfrm>
              <a:off x="0" y="0"/>
              <a:ext cx="24382730" cy="1827530"/>
            </a:xfrm>
            <a:custGeom>
              <a:avLst/>
              <a:gdLst/>
              <a:ahLst/>
              <a:cxnLst/>
              <a:rect l="l" t="t" r="r" b="b"/>
              <a:pathLst>
                <a:path w="24382730" h="1827530">
                  <a:moveTo>
                    <a:pt x="0" y="1827530"/>
                  </a:moveTo>
                  <a:lnTo>
                    <a:pt x="24382730" y="1827530"/>
                  </a:lnTo>
                  <a:lnTo>
                    <a:pt x="243827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275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tree"/>
              </a:endParaRPr>
            </a:p>
          </p:txBody>
        </p:sp>
      </p:grpSp>
      <p:pic>
        <p:nvPicPr>
          <p:cNvPr id="777334866" name="Obrázek 777334865"/>
          <p:cNvPicPr>
            <a:picLocks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7307219" y="4917423"/>
            <a:ext cx="2160000" cy="1440000"/>
          </a:xfrm>
          <a:prstGeom prst="rect">
            <a:avLst/>
          </a:prstGeom>
        </p:spPr>
      </p:pic>
      <p:pic>
        <p:nvPicPr>
          <p:cNvPr id="2111220873" name="Obrázek 2111220872"/>
          <p:cNvPicPr>
            <a:picLocks/>
          </p:cNvPicPr>
          <p:nvPr/>
        </p:nvPicPr>
        <p:blipFill>
          <a:blip r:embed="rId11"/>
          <a:stretch/>
        </p:blipFill>
        <p:spPr bwMode="auto">
          <a:xfrm>
            <a:off x="2529011" y="1214612"/>
            <a:ext cx="2160000" cy="1440000"/>
          </a:xfrm>
          <a:prstGeom prst="rect">
            <a:avLst/>
          </a:prstGeom>
        </p:spPr>
      </p:pic>
      <p:pic>
        <p:nvPicPr>
          <p:cNvPr id="519946959" name="Obrázek 519946958"/>
          <p:cNvPicPr>
            <a:picLocks/>
          </p:cNvPicPr>
          <p:nvPr/>
        </p:nvPicPr>
        <p:blipFill>
          <a:blip r:embed="rId12"/>
          <a:stretch/>
        </p:blipFill>
        <p:spPr bwMode="auto">
          <a:xfrm>
            <a:off x="139907" y="3045216"/>
            <a:ext cx="2160000" cy="1440000"/>
          </a:xfrm>
          <a:prstGeom prst="rect">
            <a:avLst/>
          </a:prstGeom>
        </p:spPr>
      </p:pic>
      <p:pic>
        <p:nvPicPr>
          <p:cNvPr id="954979501" name="Obrázek 954979500"/>
          <p:cNvPicPr>
            <a:picLocks/>
          </p:cNvPicPr>
          <p:nvPr/>
        </p:nvPicPr>
        <p:blipFill>
          <a:blip r:embed="rId13"/>
          <a:stretch/>
        </p:blipFill>
        <p:spPr bwMode="auto">
          <a:xfrm>
            <a:off x="7307219" y="3045216"/>
            <a:ext cx="2160000" cy="1440000"/>
          </a:xfrm>
          <a:prstGeom prst="rect">
            <a:avLst/>
          </a:prstGeom>
        </p:spPr>
      </p:pic>
      <p:pic>
        <p:nvPicPr>
          <p:cNvPr id="1385904205" name="Obrázek 1385904204"/>
          <p:cNvPicPr>
            <a:picLocks/>
          </p:cNvPicPr>
          <p:nvPr/>
        </p:nvPicPr>
        <p:blipFill>
          <a:blip r:embed="rId14"/>
          <a:stretch/>
        </p:blipFill>
        <p:spPr bwMode="auto">
          <a:xfrm>
            <a:off x="9696323" y="1214612"/>
            <a:ext cx="2160000" cy="1440000"/>
          </a:xfrm>
          <a:prstGeom prst="rect">
            <a:avLst/>
          </a:prstGeom>
        </p:spPr>
      </p:pic>
      <p:sp>
        <p:nvSpPr>
          <p:cNvPr id="29610708" name="TextovéPole 1"/>
          <p:cNvSpPr txBox="1"/>
          <p:nvPr/>
        </p:nvSpPr>
        <p:spPr bwMode="auto">
          <a:xfrm>
            <a:off x="196663" y="2629666"/>
            <a:ext cx="2257817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CEPIS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37250973" name="TextovéPole 1"/>
          <p:cNvSpPr txBox="1"/>
          <p:nvPr/>
        </p:nvSpPr>
        <p:spPr bwMode="auto">
          <a:xfrm>
            <a:off x="2527481" y="2629666"/>
            <a:ext cx="2160001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ČERNÁ KOSTKA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64892937" name="TextovéPole 1"/>
          <p:cNvSpPr txBox="1"/>
          <p:nvPr/>
        </p:nvSpPr>
        <p:spPr bwMode="auto">
          <a:xfrm>
            <a:off x="7311764" y="2629666"/>
            <a:ext cx="2155456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CIRKARENA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1901816" name="TextovéPole 1"/>
          <p:cNvSpPr txBox="1"/>
          <p:nvPr/>
        </p:nvSpPr>
        <p:spPr bwMode="auto">
          <a:xfrm>
            <a:off x="4914041" y="6378818"/>
            <a:ext cx="215684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CVE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15839534" name="TextovéPole 1"/>
          <p:cNvSpPr txBox="1"/>
          <p:nvPr/>
        </p:nvSpPr>
        <p:spPr bwMode="auto">
          <a:xfrm>
            <a:off x="9709938" y="2629666"/>
            <a:ext cx="2146386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TRAUTOM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2402739" name="TextovéPole 1"/>
          <p:cNvSpPr txBox="1"/>
          <p:nvPr/>
        </p:nvSpPr>
        <p:spPr bwMode="auto">
          <a:xfrm>
            <a:off x="149038" y="4467991"/>
            <a:ext cx="2257817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LERCO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1881534" name="TextovéPole 1"/>
          <p:cNvSpPr txBox="1"/>
          <p:nvPr/>
        </p:nvSpPr>
        <p:spPr bwMode="auto">
          <a:xfrm>
            <a:off x="7288315" y="4467991"/>
            <a:ext cx="2258537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MUSEUM+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14507890" name="TextovéPole 1"/>
          <p:cNvSpPr txBox="1"/>
          <p:nvPr/>
        </p:nvSpPr>
        <p:spPr bwMode="auto">
          <a:xfrm>
            <a:off x="4916586" y="2629666"/>
            <a:ext cx="2161529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POHOPARK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34220172" name="TextovéPole 1"/>
          <p:cNvSpPr txBox="1"/>
          <p:nvPr/>
        </p:nvSpPr>
        <p:spPr bwMode="auto">
          <a:xfrm>
            <a:off x="4970875" y="4467991"/>
            <a:ext cx="2059616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REFRESH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79209847" name="TextovéPole 1"/>
          <p:cNvSpPr txBox="1"/>
          <p:nvPr/>
        </p:nvSpPr>
        <p:spPr bwMode="auto">
          <a:xfrm>
            <a:off x="2494851" y="4467991"/>
            <a:ext cx="2257817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TPA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85015075" name="TextovéPole 1"/>
          <p:cNvSpPr txBox="1"/>
          <p:nvPr/>
        </p:nvSpPr>
        <p:spPr bwMode="auto">
          <a:xfrm>
            <a:off x="149038" y="6392966"/>
            <a:ext cx="214645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PODOLUPARK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85010677" name="TextovéPole 1"/>
          <p:cNvSpPr txBox="1"/>
          <p:nvPr/>
        </p:nvSpPr>
        <p:spPr bwMode="auto">
          <a:xfrm>
            <a:off x="2524767" y="6401426"/>
            <a:ext cx="2160001" cy="30777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EDUCATION DISTRICT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0723553" name="TextovéPole 1"/>
          <p:cNvSpPr txBox="1"/>
          <p:nvPr/>
        </p:nvSpPr>
        <p:spPr bwMode="auto">
          <a:xfrm>
            <a:off x="6869258" y="6357423"/>
            <a:ext cx="368463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EDEN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projektová příprava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2819500" name="TextovéPole 232819499"/>
          <p:cNvSpPr txBox="1"/>
          <p:nvPr/>
        </p:nvSpPr>
        <p:spPr bwMode="auto">
          <a:xfrm>
            <a:off x="9546852" y="135620"/>
            <a:ext cx="2997535" cy="59330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r>
            <a:r>
              <a:rPr kumimoji="0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realizaci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4299340" name="Obdélník 1044299339"/>
          <p:cNvSpPr/>
          <p:nvPr/>
        </p:nvSpPr>
        <p:spPr bwMode="auto">
          <a:xfrm>
            <a:off x="7345348" y="6374446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 w="12700">
                <a:solidFill>
                  <a:srgbClr val="000000">
                    <a:lumMod val="75000"/>
                  </a:srgbClr>
                </a:solidFill>
              </a:ln>
              <a:solidFill>
                <a:srgbClr val="196B2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Grafický objekt 11" descr="Zaškrtnutí v odznáčku 1 se souvislou výplní">
            <a:extLst>
              <a:ext uri="{FF2B5EF4-FFF2-40B4-BE49-F238E27FC236}">
                <a16:creationId xmlns:a16="http://schemas.microsoft.com/office/drawing/2014/main" id="{47A9D02F-C5DF-C788-186D-6DE413F94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923387" y="2461748"/>
            <a:ext cx="556626" cy="556626"/>
          </a:xfrm>
          <a:prstGeom prst="rect">
            <a:avLst/>
          </a:prstGeom>
        </p:spPr>
      </p:pic>
      <p:pic>
        <p:nvPicPr>
          <p:cNvPr id="6" name="Grafický objekt 11" descr="Zaškrtnutí v odznáčku 1 se souvislou výplní">
            <a:extLst>
              <a:ext uri="{FF2B5EF4-FFF2-40B4-BE49-F238E27FC236}">
                <a16:creationId xmlns:a16="http://schemas.microsoft.com/office/drawing/2014/main" id="{7D8B26CB-B0AF-EBCA-14CB-E7053E517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317163" y="2461748"/>
            <a:ext cx="556626" cy="556626"/>
          </a:xfrm>
          <a:prstGeom prst="rect">
            <a:avLst/>
          </a:prstGeom>
        </p:spPr>
      </p:pic>
      <p:pic>
        <p:nvPicPr>
          <p:cNvPr id="10" name="Grafický objekt 11" descr="Zaškrtnutí v odznáčku 1 se souvislou výplní">
            <a:extLst>
              <a:ext uri="{FF2B5EF4-FFF2-40B4-BE49-F238E27FC236}">
                <a16:creationId xmlns:a16="http://schemas.microsoft.com/office/drawing/2014/main" id="{FC08923A-0E79-BDAC-FF0D-AF28700A2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923387" y="4307118"/>
            <a:ext cx="556626" cy="556626"/>
          </a:xfrm>
          <a:prstGeom prst="rect">
            <a:avLst/>
          </a:prstGeom>
        </p:spPr>
      </p:pic>
      <p:pic>
        <p:nvPicPr>
          <p:cNvPr id="14" name="Grafický objekt 11" descr="Zaškrtnutí v odznáčku 1 se souvislou výplní">
            <a:extLst>
              <a:ext uri="{FF2B5EF4-FFF2-40B4-BE49-F238E27FC236}">
                <a16:creationId xmlns:a16="http://schemas.microsoft.com/office/drawing/2014/main" id="{1146009C-4D36-C4FE-C465-A7391AEEF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710939" y="4307118"/>
            <a:ext cx="556626" cy="556626"/>
          </a:xfrm>
          <a:prstGeom prst="rect">
            <a:avLst/>
          </a:prstGeom>
        </p:spPr>
      </p:pic>
      <p:pic>
        <p:nvPicPr>
          <p:cNvPr id="16" name="Grafický objekt 11" descr="Zaškrtnutí v odznáčku 1 se souvislou výplní">
            <a:extLst>
              <a:ext uri="{FF2B5EF4-FFF2-40B4-BE49-F238E27FC236}">
                <a16:creationId xmlns:a16="http://schemas.microsoft.com/office/drawing/2014/main" id="{D8196239-5EC2-784A-72FF-B70D34BBB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104715" y="2461748"/>
            <a:ext cx="556626" cy="556626"/>
          </a:xfrm>
          <a:prstGeom prst="rect">
            <a:avLst/>
          </a:prstGeom>
        </p:spPr>
      </p:pic>
      <p:pic>
        <p:nvPicPr>
          <p:cNvPr id="18" name="Grafický objekt 11" descr="Zaškrtnutí v odznáčku 1 se souvislou výplní">
            <a:extLst>
              <a:ext uri="{FF2B5EF4-FFF2-40B4-BE49-F238E27FC236}">
                <a16:creationId xmlns:a16="http://schemas.microsoft.com/office/drawing/2014/main" id="{E80EBF2C-2029-A82D-92FA-3A103FBA3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104715" y="4307118"/>
            <a:ext cx="556626" cy="556626"/>
          </a:xfrm>
          <a:prstGeom prst="rect">
            <a:avLst/>
          </a:prstGeom>
        </p:spPr>
      </p:pic>
      <p:pic>
        <p:nvPicPr>
          <p:cNvPr id="20" name="Grafický objekt 11" descr="Zaškrtnutí v odznáčku 1 se souvislou výplní">
            <a:extLst>
              <a:ext uri="{FF2B5EF4-FFF2-40B4-BE49-F238E27FC236}">
                <a16:creationId xmlns:a16="http://schemas.microsoft.com/office/drawing/2014/main" id="{5DDA891C-96A1-4D1D-B192-CAD3E3B95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498491" y="2461748"/>
            <a:ext cx="556626" cy="5566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41ECBAA-EBBB-DE07-20B9-2959DBF584F1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4916586" y="4930318"/>
            <a:ext cx="2160000" cy="144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6F1E1D2-2C39-0930-7202-2CA2870CC453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135494" y="4933587"/>
            <a:ext cx="2160000" cy="144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A78CD34-F17F-EFD9-6F4A-4A6566CF7FD6}"/>
              </a:ext>
            </a:extLst>
          </p:cNvPr>
          <p:cNvPicPr>
            <a:picLocks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2527482" y="4933587"/>
            <a:ext cx="2160000" cy="1440000"/>
          </a:xfrm>
          <a:prstGeom prst="rect">
            <a:avLst/>
          </a:prstGeom>
        </p:spPr>
      </p:pic>
      <p:pic>
        <p:nvPicPr>
          <p:cNvPr id="24" name="Grafický objekt 20" descr="Odznak, křížek se souvislou výplní">
            <a:extLst>
              <a:ext uri="{FF2B5EF4-FFF2-40B4-BE49-F238E27FC236}">
                <a16:creationId xmlns:a16="http://schemas.microsoft.com/office/drawing/2014/main" id="{E24B05D4-4056-FC89-C056-149950DF17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2029960" y="6201918"/>
            <a:ext cx="540000" cy="540000"/>
          </a:xfrm>
          <a:prstGeom prst="rect">
            <a:avLst/>
          </a:prstGeom>
        </p:spPr>
      </p:pic>
      <p:pic>
        <p:nvPicPr>
          <p:cNvPr id="26" name="Grafický objekt 20" descr="Odznak, křížek se souvislou výplní">
            <a:extLst>
              <a:ext uri="{FF2B5EF4-FFF2-40B4-BE49-F238E27FC236}">
                <a16:creationId xmlns:a16="http://schemas.microsoft.com/office/drawing/2014/main" id="{C1F15C19-C35F-1645-D5C7-626039009E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4377824" y="6188605"/>
            <a:ext cx="540000" cy="540000"/>
          </a:xfrm>
          <a:prstGeom prst="rect">
            <a:avLst/>
          </a:prstGeom>
        </p:spPr>
      </p:pic>
      <p:pic>
        <p:nvPicPr>
          <p:cNvPr id="2" name="Grafický objekt 20" descr="Odznak, křížek se souvislou výplní">
            <a:extLst>
              <a:ext uri="{FF2B5EF4-FFF2-40B4-BE49-F238E27FC236}">
                <a16:creationId xmlns:a16="http://schemas.microsoft.com/office/drawing/2014/main" id="{24DDF58D-1CAF-4D84-52AC-28B2C07F6C9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6748315" y="6188605"/>
            <a:ext cx="540000" cy="540000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F0EA7F6D-2B7B-1FC3-E468-DF827CCBBD7B}"/>
              </a:ext>
            </a:extLst>
          </p:cNvPr>
          <p:cNvSpPr txBox="1"/>
          <p:nvPr/>
        </p:nvSpPr>
        <p:spPr>
          <a:xfrm>
            <a:off x="271363" y="-127826"/>
            <a:ext cx="9794381" cy="234918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60963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tree"/>
                <a:ea typeface="Arimo Bold"/>
                <a:cs typeface="Arimo Bold"/>
                <a:sym typeface="Arimo Bold"/>
              </a:rPr>
              <a:t>STR</a:t>
            </a:r>
            <a:r>
              <a:rPr lang="cs-CZ" sz="4400" b="1" spc="300">
                <a:solidFill>
                  <a:prstClr val="white"/>
                </a:solidFill>
                <a:latin typeface="Fitree"/>
                <a:ea typeface="Arimo Bold"/>
                <a:cs typeface="Arimo Bold"/>
                <a:sym typeface="Arimo Bold"/>
              </a:rPr>
              <a:t>AT</a:t>
            </a:r>
            <a:r>
              <a:rPr kumimoji="0" lang="cs-CZ" sz="44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tree"/>
                <a:ea typeface="Arimo Bold"/>
                <a:cs typeface="Arimo Bold"/>
                <a:sym typeface="Arimo Bold"/>
              </a:rPr>
              <a:t>EGICKÉ PROJEKTY</a:t>
            </a:r>
            <a:endParaRPr kumimoji="0" lang="en-US" sz="4400" b="1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tree"/>
              <a:ea typeface="Arimo Bold"/>
              <a:cs typeface="Arimo Bold"/>
              <a:sym typeface="Arimo Bold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013BDC6D-7B02-B585-4417-2AD23665106B}"/>
              </a:ext>
            </a:extLst>
          </p:cNvPr>
          <p:cNvSpPr/>
          <p:nvPr/>
        </p:nvSpPr>
        <p:spPr>
          <a:xfrm>
            <a:off x="9885514" y="3547749"/>
            <a:ext cx="1828285" cy="1840484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3E0151FE-8B16-6005-9EBC-B2E5E92C29A4}"/>
              </a:ext>
            </a:extLst>
          </p:cNvPr>
          <p:cNvSpPr txBox="1"/>
          <p:nvPr/>
        </p:nvSpPr>
        <p:spPr>
          <a:xfrm>
            <a:off x="10041849" y="4127915"/>
            <a:ext cx="160532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02356" rtl="0" eaLnBrk="1" fontAlgn="auto" latinLnBrk="0" hangingPunct="1">
              <a:lnSpc>
                <a:spcPts val="2112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280" b="1" i="0" u="none" strike="noStrike" kern="1200" cap="none" spc="0" normalizeH="0" baseline="0" noProof="0">
                <a:ln>
                  <a:noFill/>
                </a:ln>
                <a:solidFill>
                  <a:srgbClr val="FFFFF0"/>
                </a:solidFill>
                <a:effectLst/>
                <a:uLnTx/>
                <a:uFillTx/>
                <a:latin typeface="Fitree"/>
                <a:ea typeface="+mn-ea"/>
                <a:cs typeface="Segoe UI" panose="020B0502040204020203" pitchFamily="34" charset="0"/>
                <a:sym typeface="Figtree Bold"/>
              </a:rPr>
              <a:t>10,3</a:t>
            </a:r>
          </a:p>
          <a:p>
            <a:pPr marL="0" marR="0" lvl="0" indent="0" algn="ctr" defTabSz="402356" rtl="0" eaLnBrk="1" fontAlgn="auto" latinLnBrk="0" hangingPunct="1">
              <a:lnSpc>
                <a:spcPts val="2112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24" b="1" i="0" u="none" strike="noStrike" kern="1200" cap="none" spc="0" normalizeH="0" baseline="0" noProof="0">
                <a:ln>
                  <a:noFill/>
                </a:ln>
                <a:solidFill>
                  <a:srgbClr val="FFFFF0"/>
                </a:solidFill>
                <a:effectLst/>
                <a:uLnTx/>
                <a:uFillTx/>
                <a:latin typeface="Fitree"/>
                <a:ea typeface="+mn-ea"/>
                <a:cs typeface="Segoe UI" panose="020B0502040204020203" pitchFamily="34" charset="0"/>
                <a:sym typeface="Figtree Bold"/>
              </a:rPr>
              <a:t> </a:t>
            </a:r>
            <a:r>
              <a:rPr kumimoji="0" lang="cs-CZ" sz="2376" b="1" i="0" u="none" strike="noStrike" kern="1200" cap="none" spc="0" normalizeH="0" baseline="0" noProof="0">
                <a:ln>
                  <a:noFill/>
                </a:ln>
                <a:solidFill>
                  <a:srgbClr val="FFFFF0"/>
                </a:solidFill>
                <a:effectLst/>
                <a:uLnTx/>
                <a:uFillTx/>
                <a:latin typeface="Fitree"/>
                <a:ea typeface="+mn-ea"/>
                <a:cs typeface="Segoe UI" panose="020B0502040204020203" pitchFamily="34" charset="0"/>
                <a:sym typeface="Figtree Bold"/>
              </a:rPr>
              <a:t>mld. Kč</a:t>
            </a:r>
          </a:p>
          <a:p>
            <a:pPr marL="0" marR="0" lvl="0" indent="0" algn="ctr" defTabSz="402356" rtl="0" eaLnBrk="1" fontAlgn="auto" latinLnBrk="0" hangingPunct="1">
              <a:lnSpc>
                <a:spcPts val="2112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(dotace EU)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tree"/>
              <a:ea typeface="Figtree Bold"/>
              <a:cs typeface="Segoe UI" panose="020B0502040204020203" pitchFamily="34" charset="0"/>
              <a:sym typeface="Figtree Bold"/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CB5BE216-F933-B920-FA33-D076E0B33CD1}"/>
              </a:ext>
            </a:extLst>
          </p:cNvPr>
          <p:cNvGrpSpPr/>
          <p:nvPr/>
        </p:nvGrpSpPr>
        <p:grpSpPr>
          <a:xfrm>
            <a:off x="4871605" y="3069118"/>
            <a:ext cx="2192537" cy="1383772"/>
            <a:chOff x="4926652" y="3021723"/>
            <a:chExt cx="2338696" cy="1490652"/>
          </a:xfrm>
        </p:grpSpPr>
        <p:pic>
          <p:nvPicPr>
            <p:cNvPr id="28" name="Obrázek 27" descr="Obsah obrázku narozeninový dort, zelené, tráva, cake&#10;&#10;Popis byl vytvořen automaticky">
              <a:extLst>
                <a:ext uri="{FF2B5EF4-FFF2-40B4-BE49-F238E27FC236}">
                  <a16:creationId xmlns:a16="http://schemas.microsoft.com/office/drawing/2014/main" id="{69A26618-ECDD-13A2-FCBA-81BFD602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7" b="10118"/>
            <a:stretch/>
          </p:blipFill>
          <p:spPr>
            <a:xfrm>
              <a:off x="4926652" y="3021723"/>
              <a:ext cx="2338696" cy="1490652"/>
            </a:xfrm>
            <a:prstGeom prst="rect">
              <a:avLst/>
            </a:prstGeom>
          </p:spPr>
        </p:pic>
        <p:pic>
          <p:nvPicPr>
            <p:cNvPr id="29" name="Obrázek 28" descr="Obsah obrázku klipart, Grafika, kreativita, kreslené&#10;&#10;Popis byl vytvořen automaticky">
              <a:extLst>
                <a:ext uri="{FF2B5EF4-FFF2-40B4-BE49-F238E27FC236}">
                  <a16:creationId xmlns:a16="http://schemas.microsoft.com/office/drawing/2014/main" id="{789ABFFA-DB6C-973E-9FD2-CCEF32128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758" y="3984267"/>
              <a:ext cx="408816" cy="408816"/>
            </a:xfrm>
            <a:prstGeom prst="rect">
              <a:avLst/>
            </a:prstGeom>
          </p:spPr>
        </p:pic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728C6B85-7318-3180-8E48-63735AD279E6}"/>
              </a:ext>
            </a:extLst>
          </p:cNvPr>
          <p:cNvGrpSpPr/>
          <p:nvPr/>
        </p:nvGrpSpPr>
        <p:grpSpPr>
          <a:xfrm>
            <a:off x="4815631" y="1225982"/>
            <a:ext cx="2441027" cy="1417260"/>
            <a:chOff x="6303628" y="1176440"/>
            <a:chExt cx="2715730" cy="1508474"/>
          </a:xfrm>
        </p:grpSpPr>
        <p:pic>
          <p:nvPicPr>
            <p:cNvPr id="34" name="Obrázek 33" descr="Obsah obrázku venku, strom, mrak, budova&#10;&#10;Popis byl vytvořen automaticky">
              <a:extLst>
                <a:ext uri="{FF2B5EF4-FFF2-40B4-BE49-F238E27FC236}">
                  <a16:creationId xmlns:a16="http://schemas.microsoft.com/office/drawing/2014/main" id="{C0107BB4-13A2-6A08-1B1B-0C7689689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1" t="21316" b="11339"/>
            <a:stretch/>
          </p:blipFill>
          <p:spPr>
            <a:xfrm>
              <a:off x="6303628" y="1176440"/>
              <a:ext cx="2715730" cy="1508474"/>
            </a:xfrm>
            <a:prstGeom prst="rect">
              <a:avLst/>
            </a:prstGeom>
          </p:spPr>
        </p:pic>
        <p:pic>
          <p:nvPicPr>
            <p:cNvPr id="35" name="Obrázek 34" descr="Obsah obrázku Grafika, kreativita&#10;&#10;Popis byl vytvořen automaticky">
              <a:extLst>
                <a:ext uri="{FF2B5EF4-FFF2-40B4-BE49-F238E27FC236}">
                  <a16:creationId xmlns:a16="http://schemas.microsoft.com/office/drawing/2014/main" id="{44623951-EBD4-0067-52AE-8E300AC74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1534" y="2211559"/>
              <a:ext cx="392362" cy="392362"/>
            </a:xfrm>
            <a:prstGeom prst="rect">
              <a:avLst/>
            </a:prstGeom>
          </p:spPr>
        </p:pic>
      </p:grpSp>
      <p:pic>
        <p:nvPicPr>
          <p:cNvPr id="8" name="Grafický objekt 11" descr="Zaškrtnutí v odznáčku 1 se souvislou výplní">
            <a:extLst>
              <a:ext uri="{FF2B5EF4-FFF2-40B4-BE49-F238E27FC236}">
                <a16:creationId xmlns:a16="http://schemas.microsoft.com/office/drawing/2014/main" id="{DFBBB276-1E31-CC69-E4B5-F892414E4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710939" y="2461748"/>
            <a:ext cx="556626" cy="556626"/>
          </a:xfrm>
          <a:prstGeom prst="rect">
            <a:avLst/>
          </a:prstGeom>
        </p:spPr>
      </p:pic>
      <p:pic>
        <p:nvPicPr>
          <p:cNvPr id="40" name="Obrázek 39" descr="Obsah obrázku kruh, Grafika&#10;&#10;Popis byl vytvořen automaticky">
            <a:extLst>
              <a:ext uri="{FF2B5EF4-FFF2-40B4-BE49-F238E27FC236}">
                <a16:creationId xmlns:a16="http://schemas.microsoft.com/office/drawing/2014/main" id="{E5415481-B4B0-BBFD-D1CE-A12C03A69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6443" y="4107673"/>
            <a:ext cx="377499" cy="3743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23A93-B5DE-E225-9507-51160F1F5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C922A729-BB24-3EDE-F28F-0F8FE48C1F9D}"/>
              </a:ext>
            </a:extLst>
          </p:cNvPr>
          <p:cNvGrpSpPr/>
          <p:nvPr/>
        </p:nvGrpSpPr>
        <p:grpSpPr>
          <a:xfrm>
            <a:off x="635" y="2319629"/>
            <a:ext cx="12191365" cy="2004695"/>
            <a:chOff x="0" y="0"/>
            <a:chExt cx="24382730" cy="400939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052E0F5-560C-A857-A59C-2442B7B16825}"/>
                </a:ext>
              </a:extLst>
            </p:cNvPr>
            <p:cNvSpPr/>
            <p:nvPr/>
          </p:nvSpPr>
          <p:spPr>
            <a:xfrm>
              <a:off x="0" y="0"/>
              <a:ext cx="24382730" cy="4009390"/>
            </a:xfrm>
            <a:custGeom>
              <a:avLst/>
              <a:gdLst/>
              <a:ahLst/>
              <a:cxnLst/>
              <a:rect l="l" t="t" r="r" b="b"/>
              <a:pathLst>
                <a:path w="24382730" h="4009390">
                  <a:moveTo>
                    <a:pt x="0" y="0"/>
                  </a:moveTo>
                  <a:lnTo>
                    <a:pt x="24382730" y="0"/>
                  </a:lnTo>
                  <a:lnTo>
                    <a:pt x="24382730" y="4009390"/>
                  </a:lnTo>
                  <a:lnTo>
                    <a:pt x="0" y="4009390"/>
                  </a:lnTo>
                  <a:close/>
                </a:path>
              </a:pathLst>
            </a:custGeom>
            <a:solidFill>
              <a:srgbClr val="11275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C7A60E7-11C0-BE09-D41D-D2B7A49CE541}"/>
              </a:ext>
            </a:extLst>
          </p:cNvPr>
          <p:cNvGrpSpPr/>
          <p:nvPr/>
        </p:nvGrpSpPr>
        <p:grpSpPr>
          <a:xfrm>
            <a:off x="336644" y="2935303"/>
            <a:ext cx="13529511" cy="1090570"/>
            <a:chOff x="0" y="-59996"/>
            <a:chExt cx="27060431" cy="218114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5EA1DD1-7BC6-DE1A-41B2-C1D4F3B3A86A}"/>
                </a:ext>
              </a:extLst>
            </p:cNvPr>
            <p:cNvSpPr/>
            <p:nvPr/>
          </p:nvSpPr>
          <p:spPr>
            <a:xfrm>
              <a:off x="2676431" y="-59996"/>
              <a:ext cx="24384000" cy="2121144"/>
            </a:xfrm>
            <a:custGeom>
              <a:avLst/>
              <a:gdLst/>
              <a:ahLst/>
              <a:cxnLst/>
              <a:rect l="l" t="t" r="r" b="b"/>
              <a:pathLst>
                <a:path w="24384000" h="2121144">
                  <a:moveTo>
                    <a:pt x="0" y="0"/>
                  </a:moveTo>
                  <a:lnTo>
                    <a:pt x="24384000" y="0"/>
                  </a:lnTo>
                  <a:lnTo>
                    <a:pt x="24384000" y="2121144"/>
                  </a:lnTo>
                  <a:lnTo>
                    <a:pt x="0" y="21211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508C7B0-88A3-B39A-BDCE-68A9DA58403C}"/>
                </a:ext>
              </a:extLst>
            </p:cNvPr>
            <p:cNvSpPr txBox="1"/>
            <p:nvPr/>
          </p:nvSpPr>
          <p:spPr>
            <a:xfrm>
              <a:off x="0" y="-19050"/>
              <a:ext cx="24384000" cy="21401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marR="0" lvl="0" indent="0" algn="ctr" defTabSz="609630" rtl="0" eaLnBrk="1" fontAlgn="auto" latinLnBrk="0" hangingPunct="1">
                <a:lnSpc>
                  <a:spcPts val="33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49CE201D-1B31-727A-EE76-FD9BAB9FD8E6}"/>
              </a:ext>
            </a:extLst>
          </p:cNvPr>
          <p:cNvSpPr/>
          <p:nvPr/>
        </p:nvSpPr>
        <p:spPr>
          <a:xfrm>
            <a:off x="3626162" y="4038760"/>
            <a:ext cx="5644515" cy="571128"/>
          </a:xfrm>
          <a:custGeom>
            <a:avLst/>
            <a:gdLst/>
            <a:ahLst/>
            <a:cxnLst/>
            <a:rect l="l" t="t" r="r" b="b"/>
            <a:pathLst>
              <a:path w="11289030" h="1142256">
                <a:moveTo>
                  <a:pt x="0" y="0"/>
                </a:moveTo>
                <a:lnTo>
                  <a:pt x="11289030" y="0"/>
                </a:lnTo>
                <a:lnTo>
                  <a:pt x="11289030" y="1142256"/>
                </a:lnTo>
                <a:lnTo>
                  <a:pt x="0" y="114225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3ED1871-421D-E7EB-0351-B0FAA72F8B0F}"/>
              </a:ext>
            </a:extLst>
          </p:cNvPr>
          <p:cNvSpPr/>
          <p:nvPr/>
        </p:nvSpPr>
        <p:spPr>
          <a:xfrm>
            <a:off x="896615" y="2878191"/>
            <a:ext cx="1122940" cy="769441"/>
          </a:xfrm>
          <a:custGeom>
            <a:avLst/>
            <a:gdLst/>
            <a:ahLst/>
            <a:cxnLst/>
            <a:rect l="l" t="t" r="r" b="b"/>
            <a:pathLst>
              <a:path w="2116937" h="1504950">
                <a:moveTo>
                  <a:pt x="0" y="0"/>
                </a:moveTo>
                <a:lnTo>
                  <a:pt x="2116938" y="0"/>
                </a:lnTo>
                <a:lnTo>
                  <a:pt x="2116938" y="1504950"/>
                </a:lnTo>
                <a:lnTo>
                  <a:pt x="0" y="1504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E208670-29B0-0C53-47DF-6BBEDC1B513C}"/>
              </a:ext>
            </a:extLst>
          </p:cNvPr>
          <p:cNvSpPr txBox="1"/>
          <p:nvPr/>
        </p:nvSpPr>
        <p:spPr>
          <a:xfrm>
            <a:off x="2123384" y="2861315"/>
            <a:ext cx="9731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600">
                <a:solidFill>
                  <a:prstClr val="white"/>
                </a:solidFill>
                <a:latin typeface="Fitree"/>
                <a:cs typeface="Segoe UI" panose="020B0502040204020203" pitchFamily="34" charset="0"/>
              </a:rPr>
              <a:t>AKTUÁLNĚ VYHLÁŠENÉ VÝZVY</a:t>
            </a:r>
            <a:endParaRPr kumimoji="0" lang="cs-CZ" sz="4800" b="1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tree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2CADE-DF9F-F005-5FB8-9F043D774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>
            <a:extLst>
              <a:ext uri="{FF2B5EF4-FFF2-40B4-BE49-F238E27FC236}">
                <a16:creationId xmlns:a16="http://schemas.microsoft.com/office/drawing/2014/main" id="{65FFC1D8-46E5-8058-7B6C-EC3B6FFAB280}"/>
              </a:ext>
            </a:extLst>
          </p:cNvPr>
          <p:cNvGrpSpPr/>
          <p:nvPr/>
        </p:nvGrpSpPr>
        <p:grpSpPr>
          <a:xfrm>
            <a:off x="797874" y="1238389"/>
            <a:ext cx="12742173" cy="5192050"/>
            <a:chOff x="799203" y="415202"/>
            <a:chExt cx="12742173" cy="5192050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E73E67D4-1326-59F9-B1E4-F1389BC7945D}"/>
                </a:ext>
              </a:extLst>
            </p:cNvPr>
            <p:cNvGrpSpPr/>
            <p:nvPr/>
          </p:nvGrpSpPr>
          <p:grpSpPr>
            <a:xfrm>
              <a:off x="6131119" y="2861940"/>
              <a:ext cx="3557270" cy="1487170"/>
              <a:chOff x="0" y="0"/>
              <a:chExt cx="7114540" cy="2305050"/>
            </a:xfrm>
            <a:solidFill>
              <a:srgbClr val="ED7039"/>
            </a:solidFill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9E1A38C8-A911-4856-3CF5-CAEB295FB767}"/>
                  </a:ext>
                </a:extLst>
              </p:cNvPr>
              <p:cNvSpPr/>
              <p:nvPr/>
            </p:nvSpPr>
            <p:spPr>
              <a:xfrm>
                <a:off x="0" y="0"/>
                <a:ext cx="7114540" cy="2305050"/>
              </a:xfrm>
              <a:custGeom>
                <a:avLst/>
                <a:gdLst/>
                <a:ahLst/>
                <a:cxnLst/>
                <a:rect l="l" t="t" r="r" b="b"/>
                <a:pathLst>
                  <a:path w="7114540" h="2305050">
                    <a:moveTo>
                      <a:pt x="0" y="0"/>
                    </a:moveTo>
                    <a:lnTo>
                      <a:pt x="7114540" y="0"/>
                    </a:lnTo>
                    <a:lnTo>
                      <a:pt x="7114540" y="2305050"/>
                    </a:lnTo>
                    <a:lnTo>
                      <a:pt x="0" y="2305050"/>
                    </a:lnTo>
                    <a:close/>
                  </a:path>
                </a:pathLst>
              </a:custGeom>
            </p:spPr>
            <p:txBody>
              <a:bodyPr lIns="0" tIns="0" rIns="0" bIns="0" rtlCol="0" anchor="t"/>
              <a:lstStyle/>
              <a:p>
                <a:pPr algn="ctr" defTabSz="609630">
                  <a:lnSpc>
                    <a:spcPts val="2880"/>
                  </a:lnSpc>
                </a:pPr>
                <a:endParaRPr lang="cs-CZ" sz="2800">
                  <a:solidFill>
                    <a:srgbClr val="FFFFFF"/>
                  </a:solidFill>
                  <a:latin typeface="Fitree"/>
                  <a:ea typeface="Arimo"/>
                  <a:cs typeface="Arimo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3E9E61F-599E-685E-3225-7F76B2BBA403}"/>
                </a:ext>
              </a:extLst>
            </p:cNvPr>
            <p:cNvGrpSpPr/>
            <p:nvPr/>
          </p:nvGrpSpPr>
          <p:grpSpPr>
            <a:xfrm>
              <a:off x="2087660" y="4120083"/>
              <a:ext cx="3557270" cy="1487169"/>
              <a:chOff x="0" y="0"/>
              <a:chExt cx="7114540" cy="2305050"/>
            </a:xfrm>
            <a:noFill/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7A330583-C737-C0E6-D1BB-3E26BD33C9A4}"/>
                  </a:ext>
                </a:extLst>
              </p:cNvPr>
              <p:cNvSpPr/>
              <p:nvPr/>
            </p:nvSpPr>
            <p:spPr>
              <a:xfrm>
                <a:off x="0" y="0"/>
                <a:ext cx="7114540" cy="2305050"/>
              </a:xfrm>
              <a:custGeom>
                <a:avLst/>
                <a:gdLst/>
                <a:ahLst/>
                <a:cxnLst/>
                <a:rect l="l" t="t" r="r" b="b"/>
                <a:pathLst>
                  <a:path w="7114540" h="2305050">
                    <a:moveTo>
                      <a:pt x="0" y="0"/>
                    </a:moveTo>
                    <a:lnTo>
                      <a:pt x="7114540" y="0"/>
                    </a:lnTo>
                    <a:lnTo>
                      <a:pt x="7114540" y="2305050"/>
                    </a:lnTo>
                    <a:lnTo>
                      <a:pt x="0" y="230505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609630">
                  <a:defRPr/>
                </a:pPr>
                <a:endParaRPr lang="cs-CZ" sz="1400">
                  <a:solidFill>
                    <a:prstClr val="white"/>
                  </a:solidFill>
                  <a:latin typeface="Fitree"/>
                </a:endParaRPr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90474376-0160-2AA5-069B-89923CAD9F7C}"/>
                </a:ext>
              </a:extLst>
            </p:cNvPr>
            <p:cNvGrpSpPr/>
            <p:nvPr/>
          </p:nvGrpSpPr>
          <p:grpSpPr>
            <a:xfrm>
              <a:off x="9984106" y="2861940"/>
              <a:ext cx="3557270" cy="1487170"/>
              <a:chOff x="0" y="0"/>
              <a:chExt cx="7114540" cy="2974340"/>
            </a:xfrm>
            <a:solidFill>
              <a:srgbClr val="ED7039"/>
            </a:solidFill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5F37C02F-C7A9-23EE-035C-6416799B0AF2}"/>
                  </a:ext>
                </a:extLst>
              </p:cNvPr>
              <p:cNvSpPr/>
              <p:nvPr/>
            </p:nvSpPr>
            <p:spPr>
              <a:xfrm>
                <a:off x="0" y="0"/>
                <a:ext cx="7114540" cy="2974340"/>
              </a:xfrm>
              <a:custGeom>
                <a:avLst/>
                <a:gdLst/>
                <a:ahLst/>
                <a:cxnLst/>
                <a:rect l="l" t="t" r="r" b="b"/>
                <a:pathLst>
                  <a:path w="7114540" h="2974340">
                    <a:moveTo>
                      <a:pt x="0" y="0"/>
                    </a:moveTo>
                    <a:lnTo>
                      <a:pt x="7114540" y="0"/>
                    </a:lnTo>
                    <a:lnTo>
                      <a:pt x="7114540" y="2974340"/>
                    </a:lnTo>
                    <a:lnTo>
                      <a:pt x="0" y="2974340"/>
                    </a:lnTo>
                    <a:close/>
                  </a:path>
                </a:pathLst>
              </a:custGeom>
            </p:spPr>
            <p:txBody>
              <a:bodyPr lIns="0" tIns="0" rIns="0" bIns="0" rtlCol="0" anchor="t"/>
              <a:lstStyle/>
              <a:p>
                <a:pPr algn="ctr" defTabSz="609630">
                  <a:lnSpc>
                    <a:spcPts val="2880"/>
                  </a:lnSpc>
                </a:pPr>
                <a:endParaRPr lang="cs-CZ" sz="2800">
                  <a:solidFill>
                    <a:srgbClr val="FFFFFF"/>
                  </a:solidFill>
                  <a:latin typeface="Fitree"/>
                  <a:ea typeface="Arimo"/>
                  <a:cs typeface="Arimo"/>
                </a:endParaRPr>
              </a:p>
            </p:txBody>
          </p:sp>
        </p:grpSp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13ADDA37-76B1-3597-E9AA-553FCFCECBE9}"/>
                </a:ext>
              </a:extLst>
            </p:cNvPr>
            <p:cNvSpPr txBox="1"/>
            <p:nvPr/>
          </p:nvSpPr>
          <p:spPr>
            <a:xfrm>
              <a:off x="799203" y="415202"/>
              <a:ext cx="91033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ts val="600"/>
                </a:spcAft>
                <a:tabLst>
                  <a:tab pos="4067379" algn="l"/>
                </a:tabLst>
                <a:defRPr/>
              </a:pPr>
              <a:r>
                <a:rPr lang="cs-CZ" sz="3600" b="1">
                  <a:solidFill>
                    <a:srgbClr val="ED7039"/>
                  </a:solidFill>
                  <a:latin typeface="Fitree"/>
                  <a:ea typeface="Arimo Bold" panose="020B0604020202020204" charset="0"/>
                  <a:cs typeface="Arimo Bold" panose="020B0604020202020204" charset="0"/>
                </a:rPr>
                <a:t>VYHLÁŠENÉ</a:t>
              </a:r>
              <a:endParaRPr lang="cs-CZ" sz="2800" b="1">
                <a:solidFill>
                  <a:srgbClr val="ED7039"/>
                </a:solidFill>
                <a:latin typeface="Fitree"/>
                <a:ea typeface="Arimo Bold" panose="020B0604020202020204" charset="0"/>
                <a:cs typeface="Arimo Bold" panose="020B0604020202020204" charset="0"/>
              </a:endParaRPr>
            </a:p>
          </p:txBody>
        </p: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D638349F-A705-C113-B3C2-4D43B4A678E5}"/>
                </a:ext>
              </a:extLst>
            </p:cNvPr>
            <p:cNvGrpSpPr/>
            <p:nvPr/>
          </p:nvGrpSpPr>
          <p:grpSpPr>
            <a:xfrm>
              <a:off x="799203" y="1250748"/>
              <a:ext cx="11449241" cy="2708434"/>
              <a:chOff x="1000980" y="2188785"/>
              <a:chExt cx="11449241" cy="2708434"/>
            </a:xfrm>
          </p:grpSpPr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3D3C049D-D254-7E39-68DB-3FE67AEE0C59}"/>
                  </a:ext>
                </a:extLst>
              </p:cNvPr>
              <p:cNvSpPr txBox="1"/>
              <p:nvPr/>
            </p:nvSpPr>
            <p:spPr>
              <a:xfrm>
                <a:off x="1000980" y="2188785"/>
                <a:ext cx="11449241" cy="2708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630" eaLnBrk="0" fontAlgn="base" hangingPunct="0">
                  <a:spcBef>
                    <a:spcPct val="0"/>
                  </a:spcBef>
                  <a:spcAft>
                    <a:spcPts val="600"/>
                  </a:spcAft>
                  <a:tabLst>
                    <a:tab pos="4067379" algn="l"/>
                  </a:tabLst>
                  <a:defRPr/>
                </a:pPr>
                <a:r>
                  <a:rPr lang="cs-CZ" sz="2000" b="1" dirty="0">
                    <a:solidFill>
                      <a:srgbClr val="002060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Úvěr Transformace	  		 </a:t>
                </a:r>
                <a:r>
                  <a:rPr lang="cs-CZ" sz="2000" b="1" dirty="0">
                    <a:solidFill>
                      <a:srgbClr val="ED7039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1 915 mil. Kč			</a:t>
                </a:r>
                <a:r>
                  <a:rPr lang="cs-CZ" sz="2000" b="1" dirty="0">
                    <a:solidFill>
                      <a:srgbClr val="002060"/>
                    </a:solidFill>
                    <a:latin typeface="Fitree"/>
                  </a:rPr>
                  <a:t>102 % </a:t>
                </a:r>
              </a:p>
              <a:p>
                <a:pPr defTabSz="609630" eaLnBrk="0" fontAlgn="base" hangingPunct="0">
                  <a:spcBef>
                    <a:spcPct val="0"/>
                  </a:spcBef>
                  <a:spcAft>
                    <a:spcPts val="600"/>
                  </a:spcAft>
                  <a:tabLst>
                    <a:tab pos="4067379" algn="l"/>
                  </a:tabLst>
                  <a:defRPr/>
                </a:pPr>
                <a:r>
                  <a:rPr lang="cs-CZ" sz="2000" b="1" dirty="0">
                    <a:solidFill>
                      <a:srgbClr val="002060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Vzdělávání ve firmách 			    </a:t>
                </a:r>
                <a:r>
                  <a:rPr lang="cs-CZ" sz="2000" b="1" dirty="0">
                    <a:solidFill>
                      <a:srgbClr val="ED7039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360 mil. Kč			</a:t>
                </a:r>
                <a:r>
                  <a:rPr lang="cs-CZ" sz="2000" b="1" dirty="0">
                    <a:solidFill>
                      <a:srgbClr val="002060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40,6 % </a:t>
                </a:r>
              </a:p>
              <a:p>
                <a:pPr defTabSz="609630" eaLnBrk="0" fontAlgn="base" hangingPunct="0">
                  <a:spcBef>
                    <a:spcPct val="0"/>
                  </a:spcBef>
                  <a:spcAft>
                    <a:spcPts val="600"/>
                  </a:spcAft>
                  <a:tabLst>
                    <a:tab pos="4067379" algn="l"/>
                  </a:tabLst>
                  <a:defRPr/>
                </a:pPr>
                <a:r>
                  <a:rPr lang="cs-CZ" sz="2000" b="1" dirty="0">
                    <a:solidFill>
                      <a:srgbClr val="002060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Brownfield fond 			 </a:t>
                </a:r>
                <a:r>
                  <a:rPr lang="cs-CZ" sz="2000" b="1" dirty="0">
                    <a:solidFill>
                      <a:srgbClr val="ED7039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1 000 mil. Kč			     </a:t>
                </a:r>
                <a:r>
                  <a:rPr lang="cs-CZ" sz="2000" b="1" dirty="0">
                    <a:solidFill>
                      <a:srgbClr val="002060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0 %</a:t>
                </a:r>
              </a:p>
              <a:p>
                <a:pPr defTabSz="609630" eaLnBrk="0" fontAlgn="base" hangingPunct="0">
                  <a:spcBef>
                    <a:spcPct val="0"/>
                  </a:spcBef>
                  <a:spcAft>
                    <a:spcPts val="600"/>
                  </a:spcAft>
                  <a:tabLst>
                    <a:tab pos="4067379" algn="l"/>
                  </a:tabLst>
                  <a:defRPr/>
                </a:pPr>
                <a:r>
                  <a:rPr lang="cs-CZ" sz="2000" b="1" dirty="0">
                    <a:solidFill>
                      <a:srgbClr val="002060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Energetické úspory veř. budov 			    </a:t>
                </a:r>
                <a:r>
                  <a:rPr lang="cs-CZ" sz="2000" b="1" dirty="0">
                    <a:solidFill>
                      <a:srgbClr val="ED7039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125 mil. Kč</a:t>
                </a:r>
                <a:r>
                  <a:rPr lang="cs-CZ" sz="2000" b="1" dirty="0">
                    <a:solidFill>
                      <a:srgbClr val="002060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			146 %</a:t>
                </a:r>
              </a:p>
              <a:p>
                <a:pPr defTabSz="573645" eaLnBrk="0" fontAlgn="base" hangingPunct="0">
                  <a:spcBef>
                    <a:spcPct val="0"/>
                  </a:spcBef>
                  <a:spcAft>
                    <a:spcPts val="600"/>
                  </a:spcAft>
                  <a:tabLst>
                    <a:tab pos="4067379" algn="l"/>
                  </a:tabLst>
                  <a:defRPr/>
                </a:pPr>
                <a:r>
                  <a:rPr lang="cs-CZ" sz="2000" b="1" dirty="0">
                    <a:solidFill>
                      <a:srgbClr val="002060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Záruka Transformace		         </a:t>
                </a:r>
                <a:r>
                  <a:rPr lang="cs-CZ" sz="2000" b="1" dirty="0">
                    <a:solidFill>
                      <a:srgbClr val="EE7039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230 mil. Kč			        </a:t>
                </a:r>
                <a:r>
                  <a:rPr lang="cs-CZ" sz="2000" b="1" dirty="0">
                    <a:solidFill>
                      <a:srgbClr val="002060"/>
                    </a:solidFill>
                    <a:latin typeface="Fitree"/>
                  </a:rPr>
                  <a:t>17,3 %</a:t>
                </a:r>
              </a:p>
              <a:p>
                <a:pPr defTabSz="573645" eaLnBrk="0" fontAlgn="base" hangingPunct="0">
                  <a:spcBef>
                    <a:spcPct val="0"/>
                  </a:spcBef>
                  <a:spcAft>
                    <a:spcPts val="600"/>
                  </a:spcAft>
                  <a:tabLst>
                    <a:tab pos="4067379" algn="l"/>
                  </a:tabLst>
                  <a:defRPr/>
                </a:pPr>
                <a:r>
                  <a:rPr lang="cs-CZ" sz="2000" b="1" dirty="0">
                    <a:solidFill>
                      <a:srgbClr val="002060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Příprava projektů pro 2028+ </a:t>
                </a:r>
                <a:r>
                  <a:rPr lang="cs-CZ" sz="2000" b="1" dirty="0">
                    <a:solidFill>
                      <a:srgbClr val="EE7039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		           50 mil. Kč			        </a:t>
                </a:r>
                <a:r>
                  <a:rPr lang="cs-CZ" sz="2000" b="1" dirty="0">
                    <a:solidFill>
                      <a:srgbClr val="002060"/>
                    </a:solidFill>
                    <a:latin typeface="Fitree"/>
                    <a:ea typeface="Arimo Bold" panose="020B0604020202020204" charset="0"/>
                    <a:cs typeface="Arimo Bold" panose="020B0604020202020204" charset="0"/>
                  </a:rPr>
                  <a:t>29,8 % </a:t>
                </a:r>
                <a:endParaRPr lang="cs-CZ" sz="2000" i="1" dirty="0">
                  <a:solidFill>
                    <a:srgbClr val="002060"/>
                  </a:solidFill>
                  <a:latin typeface="Fitree"/>
                  <a:ea typeface="Arimo Bold" panose="020B0604020202020204" charset="0"/>
                  <a:cs typeface="Arimo Bold" panose="020B0604020202020204" charset="0"/>
                </a:endParaRPr>
              </a:p>
              <a:p>
                <a:pPr defTabSz="573645" eaLnBrk="0" fontAlgn="base" hangingPunct="0">
                  <a:spcBef>
                    <a:spcPct val="0"/>
                  </a:spcBef>
                  <a:spcAft>
                    <a:spcPts val="600"/>
                  </a:spcAft>
                  <a:tabLst>
                    <a:tab pos="4067379" algn="l"/>
                  </a:tabLst>
                  <a:defRPr/>
                </a:pPr>
                <a:endParaRPr lang="cs-CZ" sz="2000" b="1" dirty="0">
                  <a:solidFill>
                    <a:srgbClr val="EE7039"/>
                  </a:solidFill>
                  <a:latin typeface="Fitree"/>
                  <a:ea typeface="Arimo Bold" panose="020B0604020202020204" charset="0"/>
                  <a:cs typeface="Arimo Bold" panose="020B0604020202020204" charset="0"/>
                </a:endParaRPr>
              </a:p>
            </p:txBody>
          </p:sp>
          <p:cxnSp>
            <p:nvCxnSpPr>
              <p:cNvPr id="30" name="Přímá spojnice 29">
                <a:extLst>
                  <a:ext uri="{FF2B5EF4-FFF2-40B4-BE49-F238E27FC236}">
                    <a16:creationId xmlns:a16="http://schemas.microsoft.com/office/drawing/2014/main" id="{F9E753BA-4196-4232-5C4A-B7AA53E6AC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725" y="3005333"/>
                <a:ext cx="9864633" cy="0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>
                <a:extLst>
                  <a:ext uri="{FF2B5EF4-FFF2-40B4-BE49-F238E27FC236}">
                    <a16:creationId xmlns:a16="http://schemas.microsoft.com/office/drawing/2014/main" id="{FBF5DA43-0874-6185-825C-32A75A50F2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725" y="3383764"/>
                <a:ext cx="9847675" cy="0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>
                <a:extLst>
                  <a:ext uri="{FF2B5EF4-FFF2-40B4-BE49-F238E27FC236}">
                    <a16:creationId xmlns:a16="http://schemas.microsoft.com/office/drawing/2014/main" id="{93E91D54-18A7-E9D3-C025-26CB233FC9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725" y="3741648"/>
                <a:ext cx="9847675" cy="0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7">
                <a:extLst>
                  <a:ext uri="{FF2B5EF4-FFF2-40B4-BE49-F238E27FC236}">
                    <a16:creationId xmlns:a16="http://schemas.microsoft.com/office/drawing/2014/main" id="{89BD6BE8-0DFD-3065-A482-84A9FA9712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0980" y="4138434"/>
                <a:ext cx="9941663" cy="0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38">
                <a:extLst>
                  <a:ext uri="{FF2B5EF4-FFF2-40B4-BE49-F238E27FC236}">
                    <a16:creationId xmlns:a16="http://schemas.microsoft.com/office/drawing/2014/main" id="{E1EB2A7A-6058-E909-8B61-C8C85577D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725" y="4527139"/>
                <a:ext cx="9904120" cy="0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Přímá spojnice 4">
                <a:extLst>
                  <a:ext uri="{FF2B5EF4-FFF2-40B4-BE49-F238E27FC236}">
                    <a16:creationId xmlns:a16="http://schemas.microsoft.com/office/drawing/2014/main" id="{0265CC33-2E4B-635F-4F40-987CB5CD4C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725" y="2558415"/>
                <a:ext cx="9792951" cy="0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ovéPole 4">
              <a:extLst>
                <a:ext uri="{FF2B5EF4-FFF2-40B4-BE49-F238E27FC236}">
                  <a16:creationId xmlns:a16="http://schemas.microsoft.com/office/drawing/2014/main" id="{38F9FEB1-2E38-E823-453E-06DC46FC314A}"/>
                </a:ext>
              </a:extLst>
            </p:cNvPr>
            <p:cNvSpPr txBox="1"/>
            <p:nvPr/>
          </p:nvSpPr>
          <p:spPr>
            <a:xfrm>
              <a:off x="10300934" y="460710"/>
              <a:ext cx="32404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cs-CZ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Fitree"/>
                  <a:ea typeface="+mj-ea"/>
                  <a:cs typeface="Segoe UI" panose="020B0502040204020203" pitchFamily="34" charset="0"/>
                </a:rPr>
                <a:t>stav k 6/2026</a:t>
              </a:r>
              <a:endParaRPr lang="cs-CZ" sz="1200" i="1" dirty="0">
                <a:latin typeface="Fitree"/>
              </a:endParaRPr>
            </a:p>
          </p:txBody>
        </p:sp>
        <p:sp>
          <p:nvSpPr>
            <p:cNvPr id="7" name="TextovéPole 4">
              <a:extLst>
                <a:ext uri="{FF2B5EF4-FFF2-40B4-BE49-F238E27FC236}">
                  <a16:creationId xmlns:a16="http://schemas.microsoft.com/office/drawing/2014/main" id="{79ED2AAB-4415-2F8A-BAD1-B97A3C726088}"/>
                </a:ext>
              </a:extLst>
            </p:cNvPr>
            <p:cNvSpPr txBox="1"/>
            <p:nvPr/>
          </p:nvSpPr>
          <p:spPr>
            <a:xfrm>
              <a:off x="8382427" y="524709"/>
              <a:ext cx="1596754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800" b="1" dirty="0">
                  <a:solidFill>
                    <a:schemeClr val="bg1"/>
                  </a:solidFill>
                  <a:latin typeface="Fitree"/>
                  <a:ea typeface="+mj-ea"/>
                  <a:cs typeface="Segoe UI" panose="020B0502040204020203" pitchFamily="34" charset="0"/>
                </a:rPr>
                <a:t>NAPLNĚNOST</a:t>
              </a:r>
              <a:endParaRPr lang="cs-CZ" b="1" dirty="0">
                <a:solidFill>
                  <a:schemeClr val="bg1"/>
                </a:solidFill>
                <a:latin typeface="Fitree"/>
              </a:endParaRPr>
            </a:p>
          </p:txBody>
        </p:sp>
        <p:sp>
          <p:nvSpPr>
            <p:cNvPr id="8" name="TextovéPole 4">
              <a:extLst>
                <a:ext uri="{FF2B5EF4-FFF2-40B4-BE49-F238E27FC236}">
                  <a16:creationId xmlns:a16="http://schemas.microsoft.com/office/drawing/2014/main" id="{DF26670E-C68A-3055-2CBD-801E43EE30BF}"/>
                </a:ext>
              </a:extLst>
            </p:cNvPr>
            <p:cNvSpPr txBox="1"/>
            <p:nvPr/>
          </p:nvSpPr>
          <p:spPr>
            <a:xfrm>
              <a:off x="5778135" y="514434"/>
              <a:ext cx="1155016" cy="369332"/>
            </a:xfrm>
            <a:prstGeom prst="rect">
              <a:avLst/>
            </a:prstGeom>
            <a:solidFill>
              <a:srgbClr val="ED7039"/>
            </a:solidFill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800" b="1">
                  <a:solidFill>
                    <a:schemeClr val="bg1"/>
                  </a:solidFill>
                  <a:latin typeface="Fitree"/>
                  <a:ea typeface="+mj-ea"/>
                  <a:cs typeface="Segoe UI" panose="020B0502040204020203" pitchFamily="34" charset="0"/>
                </a:rPr>
                <a:t>A</a:t>
              </a:r>
              <a:r>
                <a:rPr kumimoji="0" lang="cs-CZ" sz="1800" b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tree"/>
                  <a:ea typeface="+mj-ea"/>
                  <a:cs typeface="Segoe UI" panose="020B0502040204020203" pitchFamily="34" charset="0"/>
                </a:rPr>
                <a:t>LOKACE</a:t>
              </a:r>
              <a:endParaRPr lang="cs-CZ" b="1">
                <a:solidFill>
                  <a:schemeClr val="bg1"/>
                </a:solidFill>
                <a:latin typeface="Fitre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32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6603C-EC21-1419-5AAC-AC34FF366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ál 15">
            <a:extLst>
              <a:ext uri="{FF2B5EF4-FFF2-40B4-BE49-F238E27FC236}">
                <a16:creationId xmlns:a16="http://schemas.microsoft.com/office/drawing/2014/main" id="{F1ACCF5F-1A01-A4A6-0276-D3503D322159}"/>
              </a:ext>
            </a:extLst>
          </p:cNvPr>
          <p:cNvSpPr/>
          <p:nvPr/>
        </p:nvSpPr>
        <p:spPr>
          <a:xfrm>
            <a:off x="204885" y="121534"/>
            <a:ext cx="2723135" cy="2723135"/>
          </a:xfrm>
          <a:prstGeom prst="ellipse">
            <a:avLst/>
          </a:prstGeom>
          <a:blipFill>
            <a:blip r:embed="rId3"/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E81B504-0DAD-8DCA-4567-456EACFB4067}"/>
              </a:ext>
            </a:extLst>
          </p:cNvPr>
          <p:cNvSpPr txBox="1"/>
          <p:nvPr/>
        </p:nvSpPr>
        <p:spPr>
          <a:xfrm>
            <a:off x="3291443" y="591492"/>
            <a:ext cx="9753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0" cap="none" spc="5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gtree"/>
                <a:ea typeface="+mn-ea"/>
                <a:cs typeface="Segoe UI" panose="020B0502040204020203" pitchFamily="34" charset="0"/>
              </a:rPr>
              <a:t>Co se událo a co se plánuje</a:t>
            </a:r>
            <a:endParaRPr kumimoji="0" lang="cs-CZ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igtree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671AC28B-7DB3-4F1A-5873-4EB584F0B15E}"/>
              </a:ext>
            </a:extLst>
          </p:cNvPr>
          <p:cNvSpPr/>
          <p:nvPr/>
        </p:nvSpPr>
        <p:spPr>
          <a:xfrm>
            <a:off x="4541740" y="2896242"/>
            <a:ext cx="4632677" cy="97576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0850" marR="0" lvl="0" indent="-4508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gtree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85D7C81-0C62-8949-6FCB-E454DA9C7A1E}"/>
              </a:ext>
            </a:extLst>
          </p:cNvPr>
          <p:cNvSpPr txBox="1"/>
          <p:nvPr/>
        </p:nvSpPr>
        <p:spPr>
          <a:xfrm>
            <a:off x="3486759" y="1913740"/>
            <a:ext cx="7682812" cy="354763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cs-CZ" sz="2800" dirty="0">
                <a:solidFill>
                  <a:schemeClr val="bg1"/>
                </a:solidFill>
                <a:latin typeface="Fitree"/>
                <a:cs typeface="Segoe UI" panose="020B0502040204020203" pitchFamily="34" charset="0"/>
              </a:rPr>
              <a:t>Slavnostní zahájení staveb strategických projektů </a:t>
            </a:r>
            <a:br>
              <a:rPr lang="cs-CZ" sz="2800" dirty="0">
                <a:solidFill>
                  <a:schemeClr val="bg1"/>
                </a:solidFill>
                <a:latin typeface="Fitree"/>
                <a:cs typeface="Segoe UI" panose="020B0502040204020203" pitchFamily="34" charset="0"/>
              </a:rPr>
            </a:br>
            <a:r>
              <a:rPr lang="cs-CZ" sz="2800" dirty="0">
                <a:solidFill>
                  <a:schemeClr val="bg1"/>
                </a:solidFill>
                <a:latin typeface="Fitree"/>
                <a:cs typeface="Segoe UI" panose="020B0502040204020203" pitchFamily="34" charset="0"/>
              </a:rPr>
              <a:t>(CEPIS, Černá kostka, TPA)</a:t>
            </a:r>
          </a:p>
          <a:p>
            <a:pPr marL="457200" lvl="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cs-CZ" sz="2800" dirty="0">
                <a:solidFill>
                  <a:schemeClr val="bg1"/>
                </a:solidFill>
                <a:latin typeface="Fitree"/>
                <a:cs typeface="Segoe UI" panose="020B0502040204020203" pitchFamily="34" charset="0"/>
              </a:rPr>
              <a:t>Koordinační schůzky s MŽP/SFŽP</a:t>
            </a:r>
          </a:p>
          <a:p>
            <a:pPr marL="457200" lvl="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cs-CZ" sz="2800" dirty="0">
                <a:solidFill>
                  <a:schemeClr val="bg1"/>
                </a:solidFill>
                <a:latin typeface="Fitree"/>
                <a:cs typeface="Segoe UI" panose="020B0502040204020203" pitchFamily="34" charset="0"/>
              </a:rPr>
              <a:t>22.5. CÉRKA Design </a:t>
            </a:r>
            <a:r>
              <a:rPr lang="cs-CZ" sz="2800" dirty="0" err="1">
                <a:solidFill>
                  <a:schemeClr val="bg1"/>
                </a:solidFill>
                <a:latin typeface="Fitree"/>
                <a:cs typeface="Segoe UI" panose="020B0502040204020203" pitchFamily="34" charset="0"/>
              </a:rPr>
              <a:t>Forum</a:t>
            </a:r>
            <a:endParaRPr lang="cs-CZ" sz="2800" dirty="0">
              <a:solidFill>
                <a:schemeClr val="bg1"/>
              </a:solidFill>
              <a:latin typeface="Fitree"/>
              <a:cs typeface="Segoe UI" panose="020B0502040204020203" pitchFamily="34" charset="0"/>
            </a:endParaRPr>
          </a:p>
          <a:p>
            <a:pPr marL="4572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cs-CZ" sz="2800" dirty="0">
                <a:solidFill>
                  <a:schemeClr val="bg1"/>
                </a:solidFill>
                <a:latin typeface="Fitree"/>
                <a:cs typeface="Segoe UI" panose="020B0502040204020203" pitchFamily="34" charset="0"/>
              </a:rPr>
              <a:t>3.- 4.6. Monitorovací výbor OP ST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Blip>
                <a:blip r:embed="rId4"/>
              </a:buBlip>
              <a:defRPr/>
            </a:pPr>
            <a:r>
              <a:rPr lang="cs-CZ" sz="2800" dirty="0">
                <a:solidFill>
                  <a:schemeClr val="bg1"/>
                </a:solidFill>
                <a:latin typeface="Fitree"/>
                <a:cs typeface="Segoe UI" panose="020B0502040204020203" pitchFamily="34" charset="0"/>
              </a:rPr>
              <a:t>18.6. Transformační komise</a:t>
            </a:r>
            <a:endParaRPr lang="cs-CZ" sz="2400" dirty="0">
              <a:solidFill>
                <a:schemeClr val="bg1"/>
              </a:solidFill>
              <a:latin typeface="Fitree"/>
              <a:cs typeface="Segoe UI" panose="020B0502040204020203" pitchFamily="34" charset="0"/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4FF96C79-7DEE-A5B3-D2D8-ABC2D916B3C2}"/>
              </a:ext>
            </a:extLst>
          </p:cNvPr>
          <p:cNvSpPr/>
          <p:nvPr/>
        </p:nvSpPr>
        <p:spPr>
          <a:xfrm>
            <a:off x="204884" y="2067432"/>
            <a:ext cx="2723135" cy="2723135"/>
          </a:xfrm>
          <a:prstGeom prst="ellipse">
            <a:avLst/>
          </a:prstGeom>
          <a:blipFill dpi="0" rotWithShape="1">
            <a:blip r:embed="rId5"/>
            <a:srcRect/>
            <a:stretch>
              <a:fillRect l="-21571" r="-30429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7CD060EF-76C0-0E47-8B72-09B43BEBDB74}"/>
              </a:ext>
            </a:extLst>
          </p:cNvPr>
          <p:cNvSpPr/>
          <p:nvPr/>
        </p:nvSpPr>
        <p:spPr>
          <a:xfrm>
            <a:off x="204883" y="4013332"/>
            <a:ext cx="2723135" cy="2723135"/>
          </a:xfrm>
          <a:prstGeom prst="ellipse">
            <a:avLst/>
          </a:prstGeom>
          <a:blipFill>
            <a:blip r:embed="rId6"/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5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D2CB8-73E8-C7A3-3D46-98C7CB409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ázek 27" descr="Obsah obrázku tráva, hora, venku, strom&#10;&#10;Popis byl vytvořen automaticky">
            <a:extLst>
              <a:ext uri="{FF2B5EF4-FFF2-40B4-BE49-F238E27FC236}">
                <a16:creationId xmlns:a16="http://schemas.microsoft.com/office/drawing/2014/main" id="{01BF0D24-A563-EC8F-1FFB-266B4B869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43"/>
          <a:stretch/>
        </p:blipFill>
        <p:spPr>
          <a:xfrm>
            <a:off x="-5253" y="929639"/>
            <a:ext cx="12191365" cy="5816601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66C8206C-9E14-5B9D-855B-06A0C3D6D77D}"/>
              </a:ext>
            </a:extLst>
          </p:cNvPr>
          <p:cNvGrpSpPr/>
          <p:nvPr/>
        </p:nvGrpSpPr>
        <p:grpSpPr>
          <a:xfrm>
            <a:off x="636" y="636"/>
            <a:ext cx="12191365" cy="6857365"/>
            <a:chOff x="0" y="0"/>
            <a:chExt cx="24382730" cy="1371473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E836144-2E36-3E9F-B30E-09BF2CB4E4DC}"/>
                </a:ext>
              </a:extLst>
            </p:cNvPr>
            <p:cNvSpPr/>
            <p:nvPr/>
          </p:nvSpPr>
          <p:spPr>
            <a:xfrm>
              <a:off x="0" y="0"/>
              <a:ext cx="24382730" cy="13714730"/>
            </a:xfrm>
            <a:custGeom>
              <a:avLst/>
              <a:gdLst/>
              <a:ahLst/>
              <a:cxnLst/>
              <a:rect l="l" t="t" r="r" b="b"/>
              <a:pathLst>
                <a:path w="24382730" h="13714730">
                  <a:moveTo>
                    <a:pt x="0" y="0"/>
                  </a:moveTo>
                  <a:lnTo>
                    <a:pt x="24382730" y="0"/>
                  </a:lnTo>
                  <a:lnTo>
                    <a:pt x="24382730" y="13714730"/>
                  </a:lnTo>
                  <a:lnTo>
                    <a:pt x="0" y="13714730"/>
                  </a:lnTo>
                  <a:close/>
                </a:path>
              </a:pathLst>
            </a:custGeom>
            <a:solidFill>
              <a:srgbClr val="11275E">
                <a:alpha val="8078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C4EB81C-2FDE-2407-1163-78AB06324E7E}"/>
              </a:ext>
            </a:extLst>
          </p:cNvPr>
          <p:cNvGrpSpPr/>
          <p:nvPr/>
        </p:nvGrpSpPr>
        <p:grpSpPr>
          <a:xfrm>
            <a:off x="1114019" y="2051566"/>
            <a:ext cx="10471523" cy="3458845"/>
            <a:chOff x="-172122" y="-236064"/>
            <a:chExt cx="20943045" cy="691769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876B980-D8D9-FE37-EEDB-A2FB94BA1703}"/>
                </a:ext>
              </a:extLst>
            </p:cNvPr>
            <p:cNvSpPr/>
            <p:nvPr/>
          </p:nvSpPr>
          <p:spPr>
            <a:xfrm>
              <a:off x="-172122" y="-236064"/>
              <a:ext cx="19588761" cy="4650740"/>
            </a:xfrm>
            <a:custGeom>
              <a:avLst/>
              <a:gdLst/>
              <a:ahLst/>
              <a:cxnLst/>
              <a:rect l="l" t="t" r="r" b="b"/>
              <a:pathLst>
                <a:path w="19588761" h="4650740">
                  <a:moveTo>
                    <a:pt x="0" y="0"/>
                  </a:moveTo>
                  <a:lnTo>
                    <a:pt x="19588761" y="0"/>
                  </a:lnTo>
                  <a:lnTo>
                    <a:pt x="19588761" y="4650740"/>
                  </a:lnTo>
                  <a:lnTo>
                    <a:pt x="0" y="4650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4110CCF-D555-952E-ED8F-372B7852E4E7}"/>
                </a:ext>
              </a:extLst>
            </p:cNvPr>
            <p:cNvSpPr txBox="1"/>
            <p:nvPr/>
          </p:nvSpPr>
          <p:spPr>
            <a:xfrm>
              <a:off x="-13684" y="1983260"/>
              <a:ext cx="20784607" cy="46983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ts val="66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7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gtree"/>
                  <a:ea typeface="Arimo Bold"/>
                  <a:cs typeface="Arimo Bold"/>
                  <a:sym typeface="Arimo"/>
                </a:rPr>
                <a:t>DĚKUJI ZA POZORNOST</a:t>
              </a:r>
              <a:endParaRPr kumimoji="0" lang="en-AU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Arimo Bold"/>
                <a:cs typeface="Arimo Bold"/>
                <a:sym typeface="Arimo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A80C7C8-0D5C-CB6E-B406-C2543491A235}"/>
              </a:ext>
            </a:extLst>
          </p:cNvPr>
          <p:cNvGrpSpPr/>
          <p:nvPr/>
        </p:nvGrpSpPr>
        <p:grpSpPr>
          <a:xfrm>
            <a:off x="636" y="636"/>
            <a:ext cx="12191365" cy="913765"/>
            <a:chOff x="0" y="0"/>
            <a:chExt cx="24382730" cy="182753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E2F3485-D107-4104-675F-A3AACFB7C063}"/>
                </a:ext>
              </a:extLst>
            </p:cNvPr>
            <p:cNvSpPr/>
            <p:nvPr/>
          </p:nvSpPr>
          <p:spPr>
            <a:xfrm>
              <a:off x="0" y="0"/>
              <a:ext cx="24382730" cy="1827530"/>
            </a:xfrm>
            <a:custGeom>
              <a:avLst/>
              <a:gdLst/>
              <a:ahLst/>
              <a:cxnLst/>
              <a:rect l="l" t="t" r="r" b="b"/>
              <a:pathLst>
                <a:path w="24382730" h="1827530">
                  <a:moveTo>
                    <a:pt x="0" y="0"/>
                  </a:moveTo>
                  <a:lnTo>
                    <a:pt x="24382730" y="0"/>
                  </a:lnTo>
                  <a:lnTo>
                    <a:pt x="24382730" y="1827530"/>
                  </a:lnTo>
                  <a:lnTo>
                    <a:pt x="0" y="1827530"/>
                  </a:lnTo>
                  <a:close/>
                </a:path>
              </a:pathLst>
            </a:custGeom>
            <a:solidFill>
              <a:srgbClr val="11275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BCA84BE-4A70-1C1C-9FE0-3640D21890D8}"/>
              </a:ext>
            </a:extLst>
          </p:cNvPr>
          <p:cNvGrpSpPr/>
          <p:nvPr/>
        </p:nvGrpSpPr>
        <p:grpSpPr>
          <a:xfrm>
            <a:off x="-81915" y="6746875"/>
            <a:ext cx="12350115" cy="169545"/>
            <a:chOff x="0" y="0"/>
            <a:chExt cx="24700230" cy="33909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0BA7844-93AF-FC83-1A49-A61C3F1118E1}"/>
                </a:ext>
              </a:extLst>
            </p:cNvPr>
            <p:cNvSpPr/>
            <p:nvPr/>
          </p:nvSpPr>
          <p:spPr>
            <a:xfrm>
              <a:off x="0" y="0"/>
              <a:ext cx="24700230" cy="339090"/>
            </a:xfrm>
            <a:custGeom>
              <a:avLst/>
              <a:gdLst/>
              <a:ahLst/>
              <a:cxnLst/>
              <a:rect l="l" t="t" r="r" b="b"/>
              <a:pathLst>
                <a:path w="24700230" h="339090">
                  <a:moveTo>
                    <a:pt x="0" y="0"/>
                  </a:moveTo>
                  <a:lnTo>
                    <a:pt x="24700230" y="0"/>
                  </a:lnTo>
                  <a:lnTo>
                    <a:pt x="24700230" y="339090"/>
                  </a:lnTo>
                  <a:lnTo>
                    <a:pt x="0" y="339090"/>
                  </a:lnTo>
                  <a:close/>
                </a:path>
              </a:pathLst>
            </a:custGeom>
            <a:solidFill>
              <a:srgbClr val="ED703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 descr="retizek-oranzovy">
            <a:extLst>
              <a:ext uri="{FF2B5EF4-FFF2-40B4-BE49-F238E27FC236}">
                <a16:creationId xmlns:a16="http://schemas.microsoft.com/office/drawing/2014/main" id="{BD2E3F8F-C8CC-2E40-CEFF-8E0264041F1D}"/>
              </a:ext>
            </a:extLst>
          </p:cNvPr>
          <p:cNvSpPr/>
          <p:nvPr/>
        </p:nvSpPr>
        <p:spPr>
          <a:xfrm>
            <a:off x="8330565" y="401955"/>
            <a:ext cx="6444615" cy="126365"/>
          </a:xfrm>
          <a:custGeom>
            <a:avLst/>
            <a:gdLst/>
            <a:ahLst/>
            <a:cxnLst/>
            <a:rect l="l" t="t" r="r" b="b"/>
            <a:pathLst>
              <a:path w="9666922" h="189547">
                <a:moveTo>
                  <a:pt x="0" y="0"/>
                </a:moveTo>
                <a:lnTo>
                  <a:pt x="9666922" y="0"/>
                </a:lnTo>
                <a:lnTo>
                  <a:pt x="9666922" y="189548"/>
                </a:lnTo>
                <a:lnTo>
                  <a:pt x="0" y="1895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758" b="-275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4C199B8C-E43F-654B-E801-2AC02065D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ředloha V1">
  <a:themeElements>
    <a:clrScheme name="MPO-B">
      <a:dk1>
        <a:sysClr val="windowText" lastClr="000000"/>
      </a:dk1>
      <a:lt1>
        <a:srgbClr val="FFFFFF"/>
      </a:lt1>
      <a:dk2>
        <a:srgbClr val="004B8D"/>
      </a:dk2>
      <a:lt2>
        <a:srgbClr val="FFFFFF"/>
      </a:lt2>
      <a:accent1>
        <a:srgbClr val="B9E0F7"/>
      </a:accent1>
      <a:accent2>
        <a:srgbClr val="13B5F4"/>
      </a:accent2>
      <a:accent3>
        <a:srgbClr val="0096D6"/>
      </a:accent3>
      <a:accent4>
        <a:srgbClr val="004B8D"/>
      </a:accent4>
      <a:accent5>
        <a:srgbClr val="E31B23"/>
      </a:accent5>
      <a:accent6>
        <a:srgbClr val="B5121B"/>
      </a:accent6>
      <a:hlink>
        <a:srgbClr val="13B5F4"/>
      </a:hlink>
      <a:folHlink>
        <a:srgbClr val="E31B23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5164289173EF4BA467EB3AE686BF26" ma:contentTypeVersion="8" ma:contentTypeDescription="Create a new document." ma:contentTypeScope="" ma:versionID="983b522a1dc168dbc16c1dcaef315d00">
  <xsd:schema xmlns:xsd="http://www.w3.org/2001/XMLSchema" xmlns:xs="http://www.w3.org/2001/XMLSchema" xmlns:p="http://schemas.microsoft.com/office/2006/metadata/properties" xmlns:ns2="ec642047-fb70-4277-87f0-488a0eb56c29" targetNamespace="http://schemas.microsoft.com/office/2006/metadata/properties" ma:root="true" ma:fieldsID="790c74a11de6af5bf6722e5eeef3caba" ns2:_="">
    <xsd:import namespace="ec642047-fb70-4277-87f0-488a0eb56c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42047-fb70-4277-87f0-488a0eb56c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F3B749-671F-4DDF-8067-AD0ADA9F6C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DA8B27-804A-4DA8-82AF-0E941CB25B83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22A706F2-5BEC-475F-AFE8-F4E42ADF0B7B}">
  <ds:schemaRefs>
    <ds:schemaRef ds:uri="ec642047-fb70-4277-87f0-488a0eb56c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287</Words>
  <Application>Microsoft Office PowerPoint</Application>
  <PresentationFormat>Širokoúhlá obrazovka</PresentationFormat>
  <Paragraphs>67</Paragraphs>
  <Slides>9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9</vt:i4>
      </vt:variant>
    </vt:vector>
  </HeadingPairs>
  <TitlesOfParts>
    <vt:vector size="26" baseType="lpstr">
      <vt:lpstr>Aptos</vt:lpstr>
      <vt:lpstr>Aptos Display</vt:lpstr>
      <vt:lpstr>Arial</vt:lpstr>
      <vt:lpstr>Arimo</vt:lpstr>
      <vt:lpstr>Arimo Bold</vt:lpstr>
      <vt:lpstr>Calibri</vt:lpstr>
      <vt:lpstr>Calibri Light</vt:lpstr>
      <vt:lpstr>Figtree</vt:lpstr>
      <vt:lpstr>Fitree</vt:lpstr>
      <vt:lpstr>Segoe UI</vt:lpstr>
      <vt:lpstr>Segoe UI </vt:lpstr>
      <vt:lpstr>Wingdings</vt:lpstr>
      <vt:lpstr>Předloha V1</vt:lpstr>
      <vt:lpstr>1_Motiv Office</vt:lpstr>
      <vt:lpstr>9_Motiv Office</vt:lpstr>
      <vt:lpstr>Office Theme</vt:lpstr>
      <vt:lpstr>3_Motiv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Moravskoslezský kraj region v transformaci</dc:title>
  <dc:creator>Sliwková Pavla</dc:creator>
  <cp:lastModifiedBy>Bártová Daniela</cp:lastModifiedBy>
  <cp:revision>6</cp:revision>
  <dcterms:created xsi:type="dcterms:W3CDTF">2021-12-08T09:17:12Z</dcterms:created>
  <dcterms:modified xsi:type="dcterms:W3CDTF">2026-06-24T10:58:02Z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0x0101004B5164289173EF4BA467EB3AE686BF26</vt:lpwstr>
  </property>
  <property fmtid="{D5CDD505-2E9C-101B-9397-08002B2CF9AE}" pid="3" name="MSIP_Label_bc18e8b5-cf04-4356-9f73-4b8f937bc4ae_Enabled">
    <vt:lpwstr>true</vt:lpwstr>
  </property>
  <property fmtid="{D5CDD505-2E9C-101B-9397-08002B2CF9AE}" pid="4" name="MSIP_Label_bc18e8b5-cf04-4356-9f73-4b8f937bc4ae_SetDate">
    <vt:lpwstr>2024-11-25T16:57:07Z</vt:lpwstr>
  </property>
  <property fmtid="{D5CDD505-2E9C-101B-9397-08002B2CF9AE}" pid="5" name="MSIP_Label_bc18e8b5-cf04-4356-9f73-4b8f937bc4ae_Method">
    <vt:lpwstr>Privileged</vt:lpwstr>
  </property>
  <property fmtid="{D5CDD505-2E9C-101B-9397-08002B2CF9AE}" pid="6" name="MSIP_Label_bc18e8b5-cf04-4356-9f73-4b8f937bc4ae_Name">
    <vt:lpwstr>Neveřejná informace (bez označení)</vt:lpwstr>
  </property>
  <property fmtid="{D5CDD505-2E9C-101B-9397-08002B2CF9AE}" pid="7" name="MSIP_Label_bc18e8b5-cf04-4356-9f73-4b8f937bc4ae_SiteId">
    <vt:lpwstr>39f24d0b-aa30-4551-8e81-43c77cf1000e</vt:lpwstr>
  </property>
  <property fmtid="{D5CDD505-2E9C-101B-9397-08002B2CF9AE}" pid="8" name="MSIP_Label_bc18e8b5-cf04-4356-9f73-4b8f937bc4ae_ActionId">
    <vt:lpwstr>c86ac86c-3d4a-460c-acb9-d16cb22179cb</vt:lpwstr>
  </property>
  <property fmtid="{D5CDD505-2E9C-101B-9397-08002B2CF9AE}" pid="9" name="MSIP_Label_bc18e8b5-cf04-4356-9f73-4b8f937bc4ae_ContentBits">
    <vt:lpwstr>0</vt:lpwstr>
  </property>
</Properties>
</file>