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724" r:id="rId2"/>
    <p:sldMasterId id="2147483747" r:id="rId3"/>
  </p:sldMasterIdLst>
  <p:notesMasterIdLst>
    <p:notesMasterId r:id="rId13"/>
  </p:notesMasterIdLst>
  <p:handoutMasterIdLst>
    <p:handoutMasterId r:id="rId14"/>
  </p:handoutMasterIdLst>
  <p:sldIdLst>
    <p:sldId id="2145706868" r:id="rId4"/>
    <p:sldId id="2145706910" r:id="rId5"/>
    <p:sldId id="612" r:id="rId6"/>
    <p:sldId id="2145706911" r:id="rId7"/>
    <p:sldId id="2145706912" r:id="rId8"/>
    <p:sldId id="2145706913" r:id="rId9"/>
    <p:sldId id="2145706915" r:id="rId10"/>
    <p:sldId id="2145706916" r:id="rId11"/>
    <p:sldId id="2384" r:id="rId12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004AB944-F04E-4F67-8C80-0A650F933370}">
          <p14:sldIdLst>
            <p14:sldId id="2145706868"/>
          </p14:sldIdLst>
        </p14:section>
        <p14:section name="Výchozí oddíl" id="{7ACC81BA-3522-4357-A495-98328DC2F346}">
          <p14:sldIdLst>
            <p14:sldId id="2145706910"/>
            <p14:sldId id="612"/>
            <p14:sldId id="2145706911"/>
            <p14:sldId id="2145706912"/>
            <p14:sldId id="2145706913"/>
            <p14:sldId id="2145706915"/>
            <p14:sldId id="2145706916"/>
            <p14:sldId id="2384"/>
          </p14:sldIdLst>
        </p14:section>
        <p14:section name="Oddíl bez názvu" id="{40207C88-C3C4-4EE0-89ED-9C83A81BE6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4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lná Pavlína" initials="VP" lastIdx="1" clrIdx="0">
    <p:extLst>
      <p:ext uri="{19B8F6BF-5375-455C-9EA6-DF929625EA0E}">
        <p15:presenceInfo xmlns:p15="http://schemas.microsoft.com/office/powerpoint/2012/main" userId="S::pavlina.volna@msk.cz::6982eb08-6e11-44eb-90a1-626d53620de8" providerId="AD"/>
      </p:ext>
    </p:extLst>
  </p:cmAuthor>
  <p:cmAuthor id="2" name="Monika Tomková" initials="MT" lastIdx="14" clrIdx="1">
    <p:extLst>
      <p:ext uri="{19B8F6BF-5375-455C-9EA6-DF929625EA0E}">
        <p15:presenceInfo xmlns:p15="http://schemas.microsoft.com/office/powerpoint/2012/main" userId="Monika Tomková" providerId="None"/>
      </p:ext>
    </p:extLst>
  </p:cmAuthor>
  <p:cmAuthor id="3" name="Gabriela Moravčíková" initials="GM" lastIdx="1" clrIdx="2">
    <p:extLst>
      <p:ext uri="{19B8F6BF-5375-455C-9EA6-DF929625EA0E}">
        <p15:presenceInfo xmlns:p15="http://schemas.microsoft.com/office/powerpoint/2012/main" userId="Gabriela Moravčík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936"/>
    <a:srgbClr val="C25EBB"/>
    <a:srgbClr val="B56BA5"/>
    <a:srgbClr val="F72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77804" autoAdjust="0"/>
  </p:normalViewPr>
  <p:slideViewPr>
    <p:cSldViewPr snapToGrid="0">
      <p:cViewPr varScale="1">
        <p:scale>
          <a:sx n="88" d="100"/>
          <a:sy n="88" d="100"/>
        </p:scale>
        <p:origin x="1362" y="96"/>
      </p:cViewPr>
      <p:guideLst>
        <p:guide orient="horz" pos="14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049736-8070-4774-9BA7-4B47605429CC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cs-CZ"/>
        </a:p>
      </dgm:t>
    </dgm:pt>
    <dgm:pt modelId="{2BFB9A60-2A41-4A8C-825E-959DED1706C1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Střední odborná škola, Frýdek – Místek, příspěvková organizace</a:t>
          </a:r>
        </a:p>
      </dgm:t>
    </dgm:pt>
    <dgm:pt modelId="{ED33A96C-0BC3-4AAC-8A0C-450997F93A25}" type="parTrans" cxnId="{05D72B03-0878-4D29-9DEA-CB69947C2419}">
      <dgm:prSet/>
      <dgm:spPr/>
      <dgm:t>
        <a:bodyPr/>
        <a:lstStyle/>
        <a:p>
          <a:endParaRPr lang="cs-CZ"/>
        </a:p>
      </dgm:t>
    </dgm:pt>
    <dgm:pt modelId="{91793551-02C0-497B-950E-7C5EBCD7B06B}" type="sibTrans" cxnId="{05D72B03-0878-4D29-9DEA-CB69947C2419}">
      <dgm:prSet/>
      <dgm:spPr/>
      <dgm:t>
        <a:bodyPr/>
        <a:lstStyle/>
        <a:p>
          <a:endParaRPr lang="cs-CZ"/>
        </a:p>
      </dgm:t>
    </dgm:pt>
    <dgm:pt modelId="{10ABF785-A7AD-45FF-9179-D2A47407C942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Dětský domov a Školní jídelna, Frýdek-Místek, příspěvková organizace</a:t>
          </a:r>
        </a:p>
      </dgm:t>
    </dgm:pt>
    <dgm:pt modelId="{EA190F88-9895-4F03-8FFC-DB1AA0B9683E}" type="parTrans" cxnId="{4CCE3E94-146D-4D97-8B4D-50247F877E3A}">
      <dgm:prSet/>
      <dgm:spPr/>
      <dgm:t>
        <a:bodyPr/>
        <a:lstStyle/>
        <a:p>
          <a:endParaRPr lang="cs-CZ"/>
        </a:p>
      </dgm:t>
    </dgm:pt>
    <dgm:pt modelId="{531FD3E8-B3F9-479E-A94D-0DC1C999D45C}" type="sibTrans" cxnId="{4CCE3E94-146D-4D97-8B4D-50247F877E3A}">
      <dgm:prSet/>
      <dgm:spPr/>
      <dgm:t>
        <a:bodyPr/>
        <a:lstStyle/>
        <a:p>
          <a:endParaRPr lang="cs-CZ"/>
        </a:p>
      </dgm:t>
    </dgm:pt>
    <dgm:pt modelId="{8F4844BF-F3B1-40DC-AFA2-FFF3B48EE189}">
      <dgm:prSet phldrT="[Text]" custT="1"/>
      <dgm:spPr/>
      <dgm:t>
        <a:bodyPr/>
        <a:lstStyle/>
        <a:p>
          <a:r>
            <a:rPr lang="cs-CZ" sz="1800" i="1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Napěťová hladina NN </a:t>
          </a:r>
          <a:r>
            <a:rPr lang="cs-CZ" sz="1800" b="0" i="0" kern="1200" dirty="0">
              <a:latin typeface="Calibri"/>
              <a:ea typeface="+mn-ea"/>
              <a:cs typeface="+mn-cs"/>
            </a:rPr>
            <a:t>– </a:t>
          </a:r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budova dětského domova – hlavní velikost jističe 3 x 150 A</a:t>
          </a:r>
          <a:b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Provoz prádelny, kuchyně, osvětlení, kancelářské a drobné spotřebiče a ostatní technologická zařízení.</a:t>
          </a:r>
        </a:p>
      </dgm:t>
    </dgm:pt>
    <dgm:pt modelId="{741849F0-1FF2-4ACB-A6A9-E631624E4013}" type="parTrans" cxnId="{A0D3E7E8-F3BC-4149-8628-370689910197}">
      <dgm:prSet/>
      <dgm:spPr/>
      <dgm:t>
        <a:bodyPr/>
        <a:lstStyle/>
        <a:p>
          <a:endParaRPr lang="cs-CZ"/>
        </a:p>
      </dgm:t>
    </dgm:pt>
    <dgm:pt modelId="{652946F4-E718-4666-90E3-A89013FE8611}" type="sibTrans" cxnId="{A0D3E7E8-F3BC-4149-8628-370689910197}">
      <dgm:prSet/>
      <dgm:spPr/>
      <dgm:t>
        <a:bodyPr/>
        <a:lstStyle/>
        <a:p>
          <a:endParaRPr lang="cs-CZ"/>
        </a:p>
      </dgm:t>
    </dgm:pt>
    <dgm:pt modelId="{A415D048-C8F8-4971-BB24-BC01EEC311A8}">
      <dgm:prSet phldrT="[Text]" custT="1"/>
      <dgm:spPr/>
      <dgm:t>
        <a:bodyPr/>
        <a:lstStyle/>
        <a:p>
          <a:r>
            <a:rPr lang="cs-CZ" sz="1800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Napěťová hladina VN – </a:t>
          </a:r>
          <a: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novostavba dílen – rezervovaný příkon 350 kW – transformátor o výkonu 630 </a:t>
          </a:r>
          <a:r>
            <a:rPr lang="cs-CZ" sz="1800" i="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kVA</a:t>
          </a:r>
          <a:b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Budova dílen není v tuto chvíli v provozu – není dokončena technologie dílen.</a:t>
          </a:r>
          <a:br>
            <a:rPr lang="cs-CZ" sz="1800" i="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</a:br>
          <a:endParaRPr lang="cs-CZ" sz="1800" i="0" kern="1200" dirty="0">
            <a:latin typeface="+mn-lt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4403340-275B-4627-A05C-77B7E41B0707}" type="parTrans" cxnId="{79E23D88-A46B-4823-AD55-AB2543243CD4}">
      <dgm:prSet/>
      <dgm:spPr/>
      <dgm:t>
        <a:bodyPr/>
        <a:lstStyle/>
        <a:p>
          <a:endParaRPr lang="cs-CZ"/>
        </a:p>
      </dgm:t>
    </dgm:pt>
    <dgm:pt modelId="{BDEA1CF3-5087-4CCB-BCB6-882E687A9B98}" type="sibTrans" cxnId="{79E23D88-A46B-4823-AD55-AB2543243CD4}">
      <dgm:prSet/>
      <dgm:spPr/>
      <dgm:t>
        <a:bodyPr/>
        <a:lstStyle/>
        <a:p>
          <a:endParaRPr lang="cs-CZ"/>
        </a:p>
      </dgm:t>
    </dgm:pt>
    <dgm:pt modelId="{93E258BF-3668-42D5-8173-6E0C10DF0B03}">
      <dgm:prSet phldrT="[Text]" custT="1"/>
      <dgm:spPr/>
      <dgm:t>
        <a:bodyPr/>
        <a:lstStyle/>
        <a:p>
          <a:r>
            <a:rPr lang="cs-CZ" sz="1800" i="1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Napěťová hladina NN </a:t>
          </a:r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– hlavní budova a dílny – hlavní velikost jističe 3 x 160 A</a:t>
          </a:r>
          <a:b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Provoz dílen, kancelářské a drobné spotřebiče a ostatní technologická zařízení.</a:t>
          </a:r>
        </a:p>
      </dgm:t>
    </dgm:pt>
    <dgm:pt modelId="{06CD9E2B-1E50-447D-AA9C-63B5E90E8795}" type="parTrans" cxnId="{92AA1CC9-3E0A-4820-8F89-DF617B2CEBE3}">
      <dgm:prSet/>
      <dgm:spPr/>
      <dgm:t>
        <a:bodyPr/>
        <a:lstStyle/>
        <a:p>
          <a:endParaRPr lang="cs-CZ"/>
        </a:p>
      </dgm:t>
    </dgm:pt>
    <dgm:pt modelId="{4A4F9BFC-AFBA-4DDE-8451-55148A35FF3D}" type="sibTrans" cxnId="{92AA1CC9-3E0A-4820-8F89-DF617B2CEBE3}">
      <dgm:prSet/>
      <dgm:spPr/>
      <dgm:t>
        <a:bodyPr/>
        <a:lstStyle/>
        <a:p>
          <a:endParaRPr lang="cs-CZ"/>
        </a:p>
      </dgm:t>
    </dgm:pt>
    <dgm:pt modelId="{E9AA8178-2D4A-476C-B511-926A8C6D4765}">
      <dgm:prSet phldrT="[Text]" custT="1"/>
      <dgm:spPr/>
      <dgm:t>
        <a:bodyPr/>
        <a:lstStyle/>
        <a:p>
          <a:endParaRPr lang="cs-CZ" sz="1100" kern="1200" dirty="0"/>
        </a:p>
      </dgm:t>
    </dgm:pt>
    <dgm:pt modelId="{73F5D399-ED70-487C-B306-C32B79FFF9D5}" type="parTrans" cxnId="{8EC4D36A-1675-4F8F-BFEE-7E61EB4CE1E4}">
      <dgm:prSet/>
      <dgm:spPr/>
      <dgm:t>
        <a:bodyPr/>
        <a:lstStyle/>
        <a:p>
          <a:endParaRPr lang="cs-CZ"/>
        </a:p>
      </dgm:t>
    </dgm:pt>
    <dgm:pt modelId="{51C7B950-CE17-4B12-B0CA-6E54B202092E}" type="sibTrans" cxnId="{8EC4D36A-1675-4F8F-BFEE-7E61EB4CE1E4}">
      <dgm:prSet/>
      <dgm:spPr/>
      <dgm:t>
        <a:bodyPr/>
        <a:lstStyle/>
        <a:p>
          <a:endParaRPr lang="cs-CZ"/>
        </a:p>
      </dgm:t>
    </dgm:pt>
    <dgm:pt modelId="{668EEEC5-2844-4FD3-8A14-A654D301DAD1}">
      <dgm:prSet phldrT="[Text]" custT="1"/>
      <dgm:spPr/>
      <dgm:t>
        <a:bodyPr/>
        <a:lstStyle/>
        <a:p>
          <a:endParaRPr lang="cs-CZ" sz="1800" kern="1200" dirty="0">
            <a:latin typeface="+mn-lt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C620BC0-0538-4099-8E9D-0293D9DF69F7}" type="parTrans" cxnId="{8EB91BD3-3A4A-4E68-96A8-792CA13E81BD}">
      <dgm:prSet/>
      <dgm:spPr/>
      <dgm:t>
        <a:bodyPr/>
        <a:lstStyle/>
        <a:p>
          <a:endParaRPr lang="cs-CZ"/>
        </a:p>
      </dgm:t>
    </dgm:pt>
    <dgm:pt modelId="{04386001-D609-44F2-B0F4-E714742EE5B5}" type="sibTrans" cxnId="{8EB91BD3-3A4A-4E68-96A8-792CA13E81BD}">
      <dgm:prSet/>
      <dgm:spPr/>
      <dgm:t>
        <a:bodyPr/>
        <a:lstStyle/>
        <a:p>
          <a:endParaRPr lang="cs-CZ"/>
        </a:p>
      </dgm:t>
    </dgm:pt>
    <dgm:pt modelId="{2F833035-9A2B-420C-889D-E1C6079EBF05}" type="pres">
      <dgm:prSet presAssocID="{3E049736-8070-4774-9BA7-4B47605429CC}" presName="linear" presStyleCnt="0">
        <dgm:presLayoutVars>
          <dgm:animLvl val="lvl"/>
          <dgm:resizeHandles val="exact"/>
        </dgm:presLayoutVars>
      </dgm:prSet>
      <dgm:spPr/>
    </dgm:pt>
    <dgm:pt modelId="{BDDEE711-7862-416D-A51F-5D64AE848449}" type="pres">
      <dgm:prSet presAssocID="{2BFB9A60-2A41-4A8C-825E-959DED1706C1}" presName="parentText" presStyleLbl="node1" presStyleIdx="0" presStyleCnt="2" custScaleY="70356" custLinFactNeighborY="-9203">
        <dgm:presLayoutVars>
          <dgm:chMax val="0"/>
          <dgm:bulletEnabled val="1"/>
        </dgm:presLayoutVars>
      </dgm:prSet>
      <dgm:spPr/>
    </dgm:pt>
    <dgm:pt modelId="{D9C2C1A6-6122-49BD-BB08-9CD6974084B5}" type="pres">
      <dgm:prSet presAssocID="{2BFB9A60-2A41-4A8C-825E-959DED1706C1}" presName="childText" presStyleLbl="revTx" presStyleIdx="0" presStyleCnt="2" custScaleY="90583" custLinFactNeighborY="8040">
        <dgm:presLayoutVars>
          <dgm:bulletEnabled val="1"/>
        </dgm:presLayoutVars>
      </dgm:prSet>
      <dgm:spPr/>
    </dgm:pt>
    <dgm:pt modelId="{B05E23AC-7C4A-4E42-A95F-D4B4BC866E05}" type="pres">
      <dgm:prSet presAssocID="{10ABF785-A7AD-45FF-9179-D2A47407C942}" presName="parentText" presStyleLbl="node1" presStyleIdx="1" presStyleCnt="2" custScaleY="68681" custLinFactNeighborX="-54199" custLinFactNeighborY="-3534">
        <dgm:presLayoutVars>
          <dgm:chMax val="0"/>
          <dgm:bulletEnabled val="1"/>
        </dgm:presLayoutVars>
      </dgm:prSet>
      <dgm:spPr/>
    </dgm:pt>
    <dgm:pt modelId="{0B16D89A-291E-48E8-B0D8-74CACF269CDB}" type="pres">
      <dgm:prSet presAssocID="{10ABF785-A7AD-45FF-9179-D2A47407C942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5D72B03-0878-4D29-9DEA-CB69947C2419}" srcId="{3E049736-8070-4774-9BA7-4B47605429CC}" destId="{2BFB9A60-2A41-4A8C-825E-959DED1706C1}" srcOrd="0" destOrd="0" parTransId="{ED33A96C-0BC3-4AAC-8A0C-450997F93A25}" sibTransId="{91793551-02C0-497B-950E-7C5EBCD7B06B}"/>
    <dgm:cxn modelId="{8EC4D36A-1675-4F8F-BFEE-7E61EB4CE1E4}" srcId="{2BFB9A60-2A41-4A8C-825E-959DED1706C1}" destId="{E9AA8178-2D4A-476C-B511-926A8C6D4765}" srcOrd="3" destOrd="0" parTransId="{73F5D399-ED70-487C-B306-C32B79FFF9D5}" sibTransId="{51C7B950-CE17-4B12-B0CA-6E54B202092E}"/>
    <dgm:cxn modelId="{2FA3466F-3356-4172-9104-B897969F2676}" type="presOf" srcId="{E9AA8178-2D4A-476C-B511-926A8C6D4765}" destId="{D9C2C1A6-6122-49BD-BB08-9CD6974084B5}" srcOrd="0" destOrd="3" presId="urn:microsoft.com/office/officeart/2005/8/layout/vList2"/>
    <dgm:cxn modelId="{D0BCA078-A847-4C27-B96D-4D71BADDFAD8}" type="presOf" srcId="{8F4844BF-F3B1-40DC-AFA2-FFF3B48EE189}" destId="{0B16D89A-291E-48E8-B0D8-74CACF269CDB}" srcOrd="0" destOrd="0" presId="urn:microsoft.com/office/officeart/2005/8/layout/vList2"/>
    <dgm:cxn modelId="{BAAEDC80-1D1B-46CD-9A5F-A534D46278E6}" type="presOf" srcId="{10ABF785-A7AD-45FF-9179-D2A47407C942}" destId="{B05E23AC-7C4A-4E42-A95F-D4B4BC866E05}" srcOrd="0" destOrd="0" presId="urn:microsoft.com/office/officeart/2005/8/layout/vList2"/>
    <dgm:cxn modelId="{79E23D88-A46B-4823-AD55-AB2543243CD4}" srcId="{2BFB9A60-2A41-4A8C-825E-959DED1706C1}" destId="{A415D048-C8F8-4971-BB24-BC01EEC311A8}" srcOrd="0" destOrd="0" parTransId="{84403340-275B-4627-A05C-77B7E41B0707}" sibTransId="{BDEA1CF3-5087-4CCB-BCB6-882E687A9B98}"/>
    <dgm:cxn modelId="{4CCE3E94-146D-4D97-8B4D-50247F877E3A}" srcId="{3E049736-8070-4774-9BA7-4B47605429CC}" destId="{10ABF785-A7AD-45FF-9179-D2A47407C942}" srcOrd="1" destOrd="0" parTransId="{EA190F88-9895-4F03-8FFC-DB1AA0B9683E}" sibTransId="{531FD3E8-B3F9-479E-A94D-0DC1C999D45C}"/>
    <dgm:cxn modelId="{49218895-0BC8-41FF-9C1E-9FFBFFA34E07}" type="presOf" srcId="{93E258BF-3668-42D5-8173-6E0C10DF0B03}" destId="{D9C2C1A6-6122-49BD-BB08-9CD6974084B5}" srcOrd="0" destOrd="1" presId="urn:microsoft.com/office/officeart/2005/8/layout/vList2"/>
    <dgm:cxn modelId="{7BB6F9B0-7346-4877-BD74-FC0C8CBDAF1F}" type="presOf" srcId="{668EEEC5-2844-4FD3-8A14-A654D301DAD1}" destId="{D9C2C1A6-6122-49BD-BB08-9CD6974084B5}" srcOrd="0" destOrd="2" presId="urn:microsoft.com/office/officeart/2005/8/layout/vList2"/>
    <dgm:cxn modelId="{B0950EB3-0B3C-46FC-BD17-709FADC99A94}" type="presOf" srcId="{A415D048-C8F8-4971-BB24-BC01EEC311A8}" destId="{D9C2C1A6-6122-49BD-BB08-9CD6974084B5}" srcOrd="0" destOrd="0" presId="urn:microsoft.com/office/officeart/2005/8/layout/vList2"/>
    <dgm:cxn modelId="{383148C1-11A8-45EE-B008-33D6941EC84B}" type="presOf" srcId="{3E049736-8070-4774-9BA7-4B47605429CC}" destId="{2F833035-9A2B-420C-889D-E1C6079EBF05}" srcOrd="0" destOrd="0" presId="urn:microsoft.com/office/officeart/2005/8/layout/vList2"/>
    <dgm:cxn modelId="{92AA1CC9-3E0A-4820-8F89-DF617B2CEBE3}" srcId="{2BFB9A60-2A41-4A8C-825E-959DED1706C1}" destId="{93E258BF-3668-42D5-8173-6E0C10DF0B03}" srcOrd="1" destOrd="0" parTransId="{06CD9E2B-1E50-447D-AA9C-63B5E90E8795}" sibTransId="{4A4F9BFC-AFBA-4DDE-8451-55148A35FF3D}"/>
    <dgm:cxn modelId="{8EB91BD3-3A4A-4E68-96A8-792CA13E81BD}" srcId="{2BFB9A60-2A41-4A8C-825E-959DED1706C1}" destId="{668EEEC5-2844-4FD3-8A14-A654D301DAD1}" srcOrd="2" destOrd="0" parTransId="{9C620BC0-0538-4099-8E9D-0293D9DF69F7}" sibTransId="{04386001-D609-44F2-B0F4-E714742EE5B5}"/>
    <dgm:cxn modelId="{A0E34FDA-BDE0-45F0-995B-143D8886E7BD}" type="presOf" srcId="{2BFB9A60-2A41-4A8C-825E-959DED1706C1}" destId="{BDDEE711-7862-416D-A51F-5D64AE848449}" srcOrd="0" destOrd="0" presId="urn:microsoft.com/office/officeart/2005/8/layout/vList2"/>
    <dgm:cxn modelId="{A0D3E7E8-F3BC-4149-8628-370689910197}" srcId="{10ABF785-A7AD-45FF-9179-D2A47407C942}" destId="{8F4844BF-F3B1-40DC-AFA2-FFF3B48EE189}" srcOrd="0" destOrd="0" parTransId="{741849F0-1FF2-4ACB-A6A9-E631624E4013}" sibTransId="{652946F4-E718-4666-90E3-A89013FE8611}"/>
    <dgm:cxn modelId="{99158D43-DFC2-4871-A1D4-F7C4760A93F3}" type="presParOf" srcId="{2F833035-9A2B-420C-889D-E1C6079EBF05}" destId="{BDDEE711-7862-416D-A51F-5D64AE848449}" srcOrd="0" destOrd="0" presId="urn:microsoft.com/office/officeart/2005/8/layout/vList2"/>
    <dgm:cxn modelId="{D48C9E8E-C2D9-46AA-B7BB-628AE7241D0E}" type="presParOf" srcId="{2F833035-9A2B-420C-889D-E1C6079EBF05}" destId="{D9C2C1A6-6122-49BD-BB08-9CD6974084B5}" srcOrd="1" destOrd="0" presId="urn:microsoft.com/office/officeart/2005/8/layout/vList2"/>
    <dgm:cxn modelId="{B26A999F-2042-4D49-AF60-0468E0D6EDC5}" type="presParOf" srcId="{2F833035-9A2B-420C-889D-E1C6079EBF05}" destId="{B05E23AC-7C4A-4E42-A95F-D4B4BC866E05}" srcOrd="2" destOrd="0" presId="urn:microsoft.com/office/officeart/2005/8/layout/vList2"/>
    <dgm:cxn modelId="{959BAA81-2B85-4759-A350-ADC1DDAB2BBF}" type="presParOf" srcId="{2F833035-9A2B-420C-889D-E1C6079EBF05}" destId="{0B16D89A-291E-48E8-B0D8-74CACF269CD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DEE711-7862-416D-A51F-5D64AE848449}">
      <dsp:nvSpPr>
        <dsp:cNvPr id="0" name=""/>
        <dsp:cNvSpPr/>
      </dsp:nvSpPr>
      <dsp:spPr>
        <a:xfrm>
          <a:off x="0" y="0"/>
          <a:ext cx="10463126" cy="53946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Střední odborná škola, Frýdek – Místek, příspěvková organizace</a:t>
          </a:r>
        </a:p>
      </dsp:txBody>
      <dsp:txXfrm>
        <a:off x="26335" y="26335"/>
        <a:ext cx="10410456" cy="486799"/>
      </dsp:txXfrm>
    </dsp:sp>
    <dsp:sp modelId="{D9C2C1A6-6122-49BD-BB08-9CD6974084B5}">
      <dsp:nvSpPr>
        <dsp:cNvPr id="0" name=""/>
        <dsp:cNvSpPr/>
      </dsp:nvSpPr>
      <dsp:spPr>
        <a:xfrm>
          <a:off x="0" y="604869"/>
          <a:ext cx="10463126" cy="1728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0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Napěťová hladina VN – </a:t>
          </a:r>
          <a: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novostavba dílen – rezervovaný příkon 350 kW – transformátor o výkonu 630 </a:t>
          </a:r>
          <a:r>
            <a:rPr lang="cs-CZ" sz="1800" i="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kVA</a:t>
          </a:r>
          <a:b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Budova dílen není v tuto chvíli v provozu – není dokončena technologie dílen.</a:t>
          </a:r>
          <a:br>
            <a:rPr lang="cs-CZ" sz="1800" i="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</a:br>
          <a:endParaRPr lang="cs-CZ" sz="1800" i="0" kern="1200" dirty="0">
            <a:latin typeface="+mn-lt"/>
            <a:ea typeface="Tahoma" panose="020B0604030504040204" pitchFamily="34" charset="0"/>
            <a:cs typeface="Tahoma" panose="020B060403050404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i="1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Napěťová hladina NN </a:t>
          </a:r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– hlavní budova a dílny – hlavní velikost jističe 3 x 160 A</a:t>
          </a:r>
          <a:b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kern="1200" dirty="0"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Provoz dílen, kancelářské a drobné spotřebiče a ostatní technologická zařízení.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cs-CZ" sz="1800" kern="1200" dirty="0">
            <a:latin typeface="+mn-lt"/>
            <a:ea typeface="Tahoma" panose="020B0604030504040204" pitchFamily="34" charset="0"/>
            <a:cs typeface="Tahoma" panose="020B060403050404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cs-CZ" sz="1100" kern="1200" dirty="0"/>
        </a:p>
      </dsp:txBody>
      <dsp:txXfrm>
        <a:off x="0" y="604869"/>
        <a:ext cx="10463126" cy="1728061"/>
      </dsp:txXfrm>
    </dsp:sp>
    <dsp:sp modelId="{B05E23AC-7C4A-4E42-A95F-D4B4BC866E05}">
      <dsp:nvSpPr>
        <dsp:cNvPr id="0" name=""/>
        <dsp:cNvSpPr/>
      </dsp:nvSpPr>
      <dsp:spPr>
        <a:xfrm>
          <a:off x="0" y="2247311"/>
          <a:ext cx="10463126" cy="526625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Dětský domov a Školní jídelna, Frýdek-Místek, příspěvková organizace</a:t>
          </a:r>
        </a:p>
      </dsp:txBody>
      <dsp:txXfrm>
        <a:off x="25708" y="2273019"/>
        <a:ext cx="10411710" cy="475209"/>
      </dsp:txXfrm>
    </dsp:sp>
    <dsp:sp modelId="{0B16D89A-291E-48E8-B0D8-74CACF269CDB}">
      <dsp:nvSpPr>
        <dsp:cNvPr id="0" name=""/>
        <dsp:cNvSpPr/>
      </dsp:nvSpPr>
      <dsp:spPr>
        <a:xfrm>
          <a:off x="0" y="2797907"/>
          <a:ext cx="10463126" cy="678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0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i="1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Napěťová hladina NN </a:t>
          </a:r>
          <a:r>
            <a:rPr lang="cs-CZ" sz="1800" b="0" i="0" kern="1200" dirty="0">
              <a:latin typeface="Calibri"/>
              <a:ea typeface="+mn-ea"/>
              <a:cs typeface="+mn-cs"/>
            </a:rPr>
            <a:t>– </a:t>
          </a:r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budova dětského domova – hlavní velikost jističe 3 x 150 A</a:t>
          </a:r>
          <a:b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cs-CZ" sz="1800" kern="1200" dirty="0">
              <a:latin typeface="Calibri"/>
              <a:ea typeface="Tahoma" panose="020B0604030504040204" pitchFamily="34" charset="0"/>
              <a:cs typeface="Tahoma" panose="020B0604030504040204" pitchFamily="34" charset="0"/>
            </a:rPr>
            <a:t>Provoz prádelny, kuchyně, osvětlení, kancelářské a drobné spotřebiče a ostatní technologická zařízení.</a:t>
          </a:r>
        </a:p>
      </dsp:txBody>
      <dsp:txXfrm>
        <a:off x="0" y="2797907"/>
        <a:ext cx="10463126" cy="678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83BE27F-6056-4356-A276-A96F57BA22B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608425B-4834-4350-B50A-52DD1BBA25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CE45D-B234-4020-BB49-7322B3DD1B2A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AC91FC8-63BF-443C-AC44-B0010B203E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0B79203-12B8-4A6A-ACCF-000ECFE54D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4BC4C-A052-43AF-84FB-A21EF1357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487E5-42B5-41E6-8104-B87693CB7CB5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CD0BC-21C3-4CE2-81F4-76E6EC318D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384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jpg"/><Relationship Id="rId4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jp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0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jp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jpg"/><Relationship Id="rId4" Type="http://schemas.openxmlformats.org/officeDocument/2006/relationships/image" Target="../media/image39.jpe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12.jp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jp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011ADD-46AD-4283-B291-A982145421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224E5E8-861F-45F2-88D4-7243A558D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C9FD120-84DD-4619-BF2F-42321C7B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940E249-704F-4A7C-967F-0ACF9772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16888A-156D-4884-A81A-F8EA0287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4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970455-FC03-47F5-A21F-EE5A8BA9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8EB49B6-0AF5-489D-9A68-5653C3B58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958917-95CD-41A1-9274-8EB887F1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5FA4E06-9609-4007-A852-891459204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476A17-47DD-4DFD-BCF6-7C1C37EEC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017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C7F7AAB-AD06-4E46-B9FE-6846AD633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E84ABBF-9F6D-47D4-B67A-B28F1C5EC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4E9114-AD51-4DB3-ABB3-F4F73A532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19A76E-E06B-447F-A45C-8F7138DB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CBA8DF2-ABCE-4EFA-A246-D14FC02F1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8243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CF2EF1C1-0DB4-40C4-8129-86F44B9893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BF9DC456-2CBE-4B88-860C-04FA5B50D2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1788" y="519113"/>
            <a:ext cx="2465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1180D9F3-FBAC-4FE4-A40F-C5076C996D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" y="714375"/>
            <a:ext cx="18875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24000" y="2943227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64111160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A7ABB645-5600-4C8C-9B55-4951AEEB8E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24000" y="2943227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408435122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C1CB1930-4EAF-4082-8380-77E0F288DC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313" y="912813"/>
            <a:ext cx="16033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2B60151D-435A-43D3-B86F-C0E02B03D9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>
            <a:extLst>
              <a:ext uri="{FF2B5EF4-FFF2-40B4-BE49-F238E27FC236}">
                <a16:creationId xmlns:a16="http://schemas.microsoft.com/office/drawing/2014/main" id="{1E4E97FC-B2CC-4084-ACFE-330742BEC8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9">
            <a:extLst>
              <a:ext uri="{FF2B5EF4-FFF2-40B4-BE49-F238E27FC236}">
                <a16:creationId xmlns:a16="http://schemas.microsoft.com/office/drawing/2014/main" id="{1A519327-E88E-49B2-9666-E60F7CDD98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38492" y="1647829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883076325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82534F43-FAB3-4F26-8107-D2A398B4F9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163" y="557213"/>
            <a:ext cx="34956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7">
            <a:extLst>
              <a:ext uri="{FF2B5EF4-FFF2-40B4-BE49-F238E27FC236}">
                <a16:creationId xmlns:a16="http://schemas.microsoft.com/office/drawing/2014/main" id="{3E392C6D-73A6-4E51-A557-8A9C5463D8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213" y="5762625"/>
            <a:ext cx="16795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4438142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200" b="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271692036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4F732666-5868-4021-8378-1CBE3CB69D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3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4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39516598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44E7684D-78A4-4883-8420-19D57613E5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4213" y="214313"/>
            <a:ext cx="349726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7">
            <a:extLst>
              <a:ext uri="{FF2B5EF4-FFF2-40B4-BE49-F238E27FC236}">
                <a16:creationId xmlns:a16="http://schemas.microsoft.com/office/drawing/2014/main" id="{0E024282-D3FA-41D2-84EC-BAA641EC98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2363372"/>
            <a:ext cx="5181600" cy="3813591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4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3601329"/>
            <a:ext cx="5181600" cy="2575634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5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181786863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DBD319DF-059F-44A5-A360-41996D75D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3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58978467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6B889F1F-202B-4F97-892F-52F0EC5FDB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084269B1-6184-4397-8C83-52062AA3FD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215900"/>
            <a:ext cx="34956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>
            <a:extLst>
              <a:ext uri="{FF2B5EF4-FFF2-40B4-BE49-F238E27FC236}">
                <a16:creationId xmlns:a16="http://schemas.microsoft.com/office/drawing/2014/main" id="{AB3B3328-A118-41B3-97BE-91358B5EDF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4318782" y="1518673"/>
            <a:ext cx="7035018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sz="half" idx="1"/>
          </p:nvPr>
        </p:nvSpPr>
        <p:spPr>
          <a:xfrm>
            <a:off x="4318782" y="3376246"/>
            <a:ext cx="7035017" cy="280071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5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5303941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0965E8-CC31-4627-9E62-8172C1737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E359ED-DA8D-4085-9BEB-858D04603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2A9AC5-58CE-496E-A988-223C2761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F0553A-7A49-499B-AA44-CA24DE0A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A4D4FC5-62BF-4B20-B2C7-45CF5EE2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1533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33FBC104-CFDC-45B3-8BB0-5CB8239FE3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7">
            <a:extLst>
              <a:ext uri="{FF2B5EF4-FFF2-40B4-BE49-F238E27FC236}">
                <a16:creationId xmlns:a16="http://schemas.microsoft.com/office/drawing/2014/main" id="{B8CFC504-1687-426C-8030-C8018DE722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8">
            <a:extLst>
              <a:ext uri="{FF2B5EF4-FFF2-40B4-BE49-F238E27FC236}">
                <a16:creationId xmlns:a16="http://schemas.microsoft.com/office/drawing/2014/main" id="{C2169F84-143A-486A-9643-8ACFE00986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300" y="1138238"/>
            <a:ext cx="30321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9">
            <a:extLst>
              <a:ext uri="{FF2B5EF4-FFF2-40B4-BE49-F238E27FC236}">
                <a16:creationId xmlns:a16="http://schemas.microsoft.com/office/drawing/2014/main" id="{293F5C72-72AB-42E5-AFFF-9A65DB8C3D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1143000"/>
            <a:ext cx="302895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10">
            <a:extLst>
              <a:ext uri="{FF2B5EF4-FFF2-40B4-BE49-F238E27FC236}">
                <a16:creationId xmlns:a16="http://schemas.microsoft.com/office/drawing/2014/main" id="{A5F679F6-451B-4BCE-AD56-F4E1AA4501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225" y="1143000"/>
            <a:ext cx="302895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49501" y="4267238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obsah 2"/>
          <p:cNvSpPr>
            <a:spLocks noGrp="1"/>
          </p:cNvSpPr>
          <p:nvPr>
            <p:ph sz="half" idx="10"/>
          </p:nvPr>
        </p:nvSpPr>
        <p:spPr>
          <a:xfrm>
            <a:off x="4564037" y="4294126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4" name="Zástupný symbol pro obsah 2"/>
          <p:cNvSpPr>
            <a:spLocks noGrp="1"/>
          </p:cNvSpPr>
          <p:nvPr>
            <p:ph sz="half" idx="11"/>
          </p:nvPr>
        </p:nvSpPr>
        <p:spPr>
          <a:xfrm>
            <a:off x="8277223" y="4267237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717813173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6">
            <a:extLst>
              <a:ext uri="{FF2B5EF4-FFF2-40B4-BE49-F238E27FC236}">
                <a16:creationId xmlns:a16="http://schemas.microsoft.com/office/drawing/2014/main" id="{490ABFC1-949F-49B5-8FB5-6A17B3053B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7">
            <a:extLst>
              <a:ext uri="{FF2B5EF4-FFF2-40B4-BE49-F238E27FC236}">
                <a16:creationId xmlns:a16="http://schemas.microsoft.com/office/drawing/2014/main" id="{20B1B1F4-F9CA-4E40-91B2-7296A83145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3" y="1128713"/>
            <a:ext cx="304165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8">
            <a:extLst>
              <a:ext uri="{FF2B5EF4-FFF2-40B4-BE49-F238E27FC236}">
                <a16:creationId xmlns:a16="http://schemas.microsoft.com/office/drawing/2014/main" id="{D7363B26-B8B2-445A-9144-3AE410CCE6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288" y="1128713"/>
            <a:ext cx="3040062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ázek 9">
            <a:extLst>
              <a:ext uri="{FF2B5EF4-FFF2-40B4-BE49-F238E27FC236}">
                <a16:creationId xmlns:a16="http://schemas.microsoft.com/office/drawing/2014/main" id="{4A4319B3-D608-4D7B-A35D-47595590A2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175" y="1128713"/>
            <a:ext cx="304165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49501" y="4267238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obsah 2"/>
          <p:cNvSpPr>
            <a:spLocks noGrp="1"/>
          </p:cNvSpPr>
          <p:nvPr>
            <p:ph sz="half" idx="10"/>
          </p:nvPr>
        </p:nvSpPr>
        <p:spPr>
          <a:xfrm>
            <a:off x="4564037" y="4294126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4" name="Zástupný symbol pro obsah 2"/>
          <p:cNvSpPr>
            <a:spLocks noGrp="1"/>
          </p:cNvSpPr>
          <p:nvPr>
            <p:ph sz="half" idx="11"/>
          </p:nvPr>
        </p:nvSpPr>
        <p:spPr>
          <a:xfrm>
            <a:off x="8277223" y="4267237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8" name="Zástupný symbol pro obsah 2"/>
          <p:cNvSpPr>
            <a:spLocks noGrp="1"/>
          </p:cNvSpPr>
          <p:nvPr>
            <p:ph sz="half" idx="12"/>
          </p:nvPr>
        </p:nvSpPr>
        <p:spPr>
          <a:xfrm>
            <a:off x="1379007" y="2131332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9" name="Zástupný symbol pro obsah 2"/>
          <p:cNvSpPr>
            <a:spLocks noGrp="1"/>
          </p:cNvSpPr>
          <p:nvPr>
            <p:ph sz="half" idx="13"/>
          </p:nvPr>
        </p:nvSpPr>
        <p:spPr>
          <a:xfrm>
            <a:off x="5237013" y="2126931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0" name="Zástupný symbol pro obsah 2"/>
          <p:cNvSpPr>
            <a:spLocks noGrp="1"/>
          </p:cNvSpPr>
          <p:nvPr>
            <p:ph sz="half" idx="14"/>
          </p:nvPr>
        </p:nvSpPr>
        <p:spPr>
          <a:xfrm>
            <a:off x="9057971" y="2126931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303797567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2612B3D1-C2BC-4C39-AA79-AA3BA2F54A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0" y="2757488"/>
            <a:ext cx="13271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7">
            <a:extLst>
              <a:ext uri="{FF2B5EF4-FFF2-40B4-BE49-F238E27FC236}">
                <a16:creationId xmlns:a16="http://schemas.microsoft.com/office/drawing/2014/main" id="{12EEAA41-7E99-4E3F-9205-0240CE7736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88" y="2720975"/>
            <a:ext cx="1327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>
            <a:extLst>
              <a:ext uri="{FF2B5EF4-FFF2-40B4-BE49-F238E27FC236}">
                <a16:creationId xmlns:a16="http://schemas.microsoft.com/office/drawing/2014/main" id="{A79530A4-0EFD-40A7-8696-3BC3311EC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188" y="2757488"/>
            <a:ext cx="13271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647146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25142F98-CFDD-4B83-AF72-67B9DDEDAE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578919BF-0B9B-4EA8-8D93-DCE5B7ABBC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51864" y="1350498"/>
            <a:ext cx="6464862" cy="4566823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10" name="Zástupný symbol pro obsah 2"/>
          <p:cNvSpPr>
            <a:spLocks noGrp="1"/>
          </p:cNvSpPr>
          <p:nvPr>
            <p:ph sz="half" idx="10"/>
          </p:nvPr>
        </p:nvSpPr>
        <p:spPr>
          <a:xfrm>
            <a:off x="7695028" y="1350498"/>
            <a:ext cx="3658771" cy="455918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032632422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28D8ECC6-9F86-4FEF-ACB4-D03177B4A2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888520955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0CA43B24-113F-4925-AAE0-3BBC5F3887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81141523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A8CF815B-3EF2-4240-A120-2F7834852B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45764706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1584D609-2A0E-4522-B008-DB75EB84DE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" y="6311900"/>
            <a:ext cx="116776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3"/>
              </a:buBlip>
              <a:defRPr sz="2000" b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31275170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8AC8F1E-3C75-4835-BA81-D87FB8ED1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9B17653-1911-4F95-85D4-6C311C4C2D6F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63AD9F6-C606-438D-B609-4F7E356E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D8CE0C5-C947-4F6B-9E2C-AE96749FE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684ADE6-B5A5-4305-9749-FF150452B61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7096147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914EFF8D-7F56-43F6-8025-25FED8F72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D79DA-CF13-4C01-B8A4-79485E43718E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47AF89B2-8CE0-4594-9267-6243AE1F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F7DE47B2-AB85-413D-A124-72434C82D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23023-052E-4176-841A-A9BFCC9C195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1815690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8B0EA3-CE63-4508-9F7F-3D71051E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E0B8F54-F8DE-4AB9-BCF1-92652F5EA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F6398C1-7E36-4509-8429-B55BE1C1F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D139425-B30C-4A65-A9E5-F26A67B1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D791B49-66A3-4BED-9E58-296FE0AF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82439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58C63707-D84C-4E79-AC91-322C6D75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3E78B-3CC9-40B3-9F4A-754EC944F7F4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43CD332-BC77-4ADF-87F0-ACABBA652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F7120A79-30A4-49E0-8FC8-65437DA6D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C4609-83C4-4E80-BE29-DE027ECC262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7544938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F48D6E1-F178-481A-85AA-3B78A066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6DB8-3F4F-441A-8A0A-8607E1CF186C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C5EDC68-DB16-4EF5-9741-BE226AE2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3D6A92-892E-4F91-9D7C-6838D531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5FEF8-0E7F-4AE7-85E3-3DC2E44CED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2389441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222236F-54AD-45E4-B2E5-20A898BB4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AE43-DC33-42B4-8F40-2A0F4BDFAF7D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1DBAC9-CD9E-49AB-A599-5F0DB6D8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272FAA-B3BF-405C-84B2-4BE1FBBF4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61BF6-2798-4317-A783-3E9CC046505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4634851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sloupce tex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>
            <a:extLst>
              <a:ext uri="{FF2B5EF4-FFF2-40B4-BE49-F238E27FC236}">
                <a16:creationId xmlns:a16="http://schemas.microsoft.com/office/drawing/2014/main" id="{153944C1-F755-475A-BEC0-C04B7B691D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1763" y="439738"/>
            <a:ext cx="195103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36763"/>
            <a:ext cx="4704471" cy="3940199"/>
          </a:xfrm>
        </p:spPr>
        <p:txBody>
          <a:bodyPr/>
          <a:lstStyle>
            <a:lvl1pPr marL="450850" indent="-450850">
              <a:buFontTx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obsah 2"/>
          <p:cNvSpPr>
            <a:spLocks noGrp="1"/>
          </p:cNvSpPr>
          <p:nvPr>
            <p:ph idx="10"/>
          </p:nvPr>
        </p:nvSpPr>
        <p:spPr>
          <a:xfrm>
            <a:off x="6392596" y="2236763"/>
            <a:ext cx="4704471" cy="3940199"/>
          </a:xfrm>
        </p:spPr>
        <p:txBody>
          <a:bodyPr/>
          <a:lstStyle>
            <a:lvl1pPr marL="450850" indent="-450850">
              <a:buFontTx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4579127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A528A3CB-3CD1-4DCF-92D5-CB71E8E9D8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15FF70DD-E960-4969-AAB9-BF42AE9352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1788" y="519113"/>
            <a:ext cx="2465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E766330B-0A94-4F14-A83C-23A5806E25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" y="714375"/>
            <a:ext cx="18875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24000" y="2943227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222626884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E8972AEE-2B1C-4453-88F7-C133133452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24000" y="2943227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92533430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B79C5215-44E4-4D89-90FF-66371D5281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313" y="912813"/>
            <a:ext cx="16033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AFCE296A-5A45-4E3D-9510-7D7BF42DDC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>
            <a:extLst>
              <a:ext uri="{FF2B5EF4-FFF2-40B4-BE49-F238E27FC236}">
                <a16:creationId xmlns:a16="http://schemas.microsoft.com/office/drawing/2014/main" id="{3A44A718-7536-4DF9-A58B-553B4F0E73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9">
            <a:extLst>
              <a:ext uri="{FF2B5EF4-FFF2-40B4-BE49-F238E27FC236}">
                <a16:creationId xmlns:a16="http://schemas.microsoft.com/office/drawing/2014/main" id="{5C1750E5-5432-49FF-9891-86EAFEE8DF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0" y="3328988"/>
            <a:ext cx="11080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1538492" y="1647829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5014918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0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127653953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77EDBA7F-5906-48B7-95BC-2212CD8B1D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163" y="557213"/>
            <a:ext cx="34956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7">
            <a:extLst>
              <a:ext uri="{FF2B5EF4-FFF2-40B4-BE49-F238E27FC236}">
                <a16:creationId xmlns:a16="http://schemas.microsoft.com/office/drawing/2014/main" id="{74096A7C-06EF-4F24-98F5-77A5CE5AE7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213" y="5762625"/>
            <a:ext cx="16795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1524000" y="4438142"/>
            <a:ext cx="9144000" cy="968641"/>
          </a:xfrm>
        </p:spPr>
        <p:txBody>
          <a:bodyPr>
            <a:noAutofit/>
          </a:bodyPr>
          <a:lstStyle>
            <a:lvl1pPr marL="0" indent="0" algn="ctr">
              <a:buNone/>
              <a:defRPr sz="3200" b="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322659149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C2C32758-CE79-41B9-9620-A2A2CE75F7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3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4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88313149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4159A5C8-B0D9-42AF-9CD2-E8D47B39FD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4213" y="214313"/>
            <a:ext cx="349726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7">
            <a:extLst>
              <a:ext uri="{FF2B5EF4-FFF2-40B4-BE49-F238E27FC236}">
                <a16:creationId xmlns:a16="http://schemas.microsoft.com/office/drawing/2014/main" id="{46207354-92D8-41EE-A4BF-33C787B467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2363372"/>
            <a:ext cx="5181600" cy="3813591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4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3601329"/>
            <a:ext cx="5181600" cy="2575634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5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50668458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26979F-418D-4FBB-9775-6E00372A1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7E01D2-713C-4281-AAF1-3F9617F9B5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49C369E-445E-4A55-934F-F8085211C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EAC3963-79F1-4A8A-BB15-6339064F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869E5D4-3139-405F-9A64-1EEAC6E8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647E24-54EB-47DC-A2D9-B0BA5CCF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6898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2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529042182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4ED78934-566B-49B6-A8EA-0C1313787C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63EE74C9-3B36-49A6-A2C1-0940343FD2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215900"/>
            <a:ext cx="34956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>
            <a:extLst>
              <a:ext uri="{FF2B5EF4-FFF2-40B4-BE49-F238E27FC236}">
                <a16:creationId xmlns:a16="http://schemas.microsoft.com/office/drawing/2014/main" id="{F24786E4-4948-4D50-AB43-D5621558A2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4318782" y="1518673"/>
            <a:ext cx="7035018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sz="half" idx="1"/>
          </p:nvPr>
        </p:nvSpPr>
        <p:spPr>
          <a:xfrm>
            <a:off x="4318782" y="3376246"/>
            <a:ext cx="7035017" cy="280071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5"/>
              </a:buBlip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3893520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6">
            <a:extLst>
              <a:ext uri="{FF2B5EF4-FFF2-40B4-BE49-F238E27FC236}">
                <a16:creationId xmlns:a16="http://schemas.microsoft.com/office/drawing/2014/main" id="{D292A716-B2C3-4F6B-B910-0BDD2E1A00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7">
            <a:extLst>
              <a:ext uri="{FF2B5EF4-FFF2-40B4-BE49-F238E27FC236}">
                <a16:creationId xmlns:a16="http://schemas.microsoft.com/office/drawing/2014/main" id="{427BDD12-3DF9-4C5A-B3F5-F701000B08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8">
            <a:extLst>
              <a:ext uri="{FF2B5EF4-FFF2-40B4-BE49-F238E27FC236}">
                <a16:creationId xmlns:a16="http://schemas.microsoft.com/office/drawing/2014/main" id="{89452BCD-D717-4ACE-A258-E0858C177A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300" y="1138238"/>
            <a:ext cx="30321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9">
            <a:extLst>
              <a:ext uri="{FF2B5EF4-FFF2-40B4-BE49-F238E27FC236}">
                <a16:creationId xmlns:a16="http://schemas.microsoft.com/office/drawing/2014/main" id="{C630978F-4F1E-4A9B-9E5A-63192762EC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1143000"/>
            <a:ext cx="302895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10">
            <a:extLst>
              <a:ext uri="{FF2B5EF4-FFF2-40B4-BE49-F238E27FC236}">
                <a16:creationId xmlns:a16="http://schemas.microsoft.com/office/drawing/2014/main" id="{A7FB0808-74B4-4F75-8527-5837CC8BF1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225" y="1143000"/>
            <a:ext cx="302895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49501" y="4267238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obsah 2"/>
          <p:cNvSpPr>
            <a:spLocks noGrp="1"/>
          </p:cNvSpPr>
          <p:nvPr>
            <p:ph sz="half" idx="10"/>
          </p:nvPr>
        </p:nvSpPr>
        <p:spPr>
          <a:xfrm>
            <a:off x="4564037" y="4294126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4" name="Zástupný symbol pro obsah 2"/>
          <p:cNvSpPr>
            <a:spLocks noGrp="1"/>
          </p:cNvSpPr>
          <p:nvPr>
            <p:ph sz="half" idx="11"/>
          </p:nvPr>
        </p:nvSpPr>
        <p:spPr>
          <a:xfrm>
            <a:off x="8277223" y="4267237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7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86991646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6">
            <a:extLst>
              <a:ext uri="{FF2B5EF4-FFF2-40B4-BE49-F238E27FC236}">
                <a16:creationId xmlns:a16="http://schemas.microsoft.com/office/drawing/2014/main" id="{92FE02AC-B71E-4414-B23F-4C7E9806E8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7">
            <a:extLst>
              <a:ext uri="{FF2B5EF4-FFF2-40B4-BE49-F238E27FC236}">
                <a16:creationId xmlns:a16="http://schemas.microsoft.com/office/drawing/2014/main" id="{939F6228-9C4F-40FD-B5B5-3019CB58AE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3" y="1128713"/>
            <a:ext cx="304165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8">
            <a:extLst>
              <a:ext uri="{FF2B5EF4-FFF2-40B4-BE49-F238E27FC236}">
                <a16:creationId xmlns:a16="http://schemas.microsoft.com/office/drawing/2014/main" id="{9C896DE3-6630-400A-9EF6-4CE11697E6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288" y="1128713"/>
            <a:ext cx="3040062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ázek 9">
            <a:extLst>
              <a:ext uri="{FF2B5EF4-FFF2-40B4-BE49-F238E27FC236}">
                <a16:creationId xmlns:a16="http://schemas.microsoft.com/office/drawing/2014/main" id="{C667388F-B6EA-402D-8582-489AB8BB05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175" y="1128713"/>
            <a:ext cx="304165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49501" y="4267238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obsah 2"/>
          <p:cNvSpPr>
            <a:spLocks noGrp="1"/>
          </p:cNvSpPr>
          <p:nvPr>
            <p:ph sz="half" idx="10"/>
          </p:nvPr>
        </p:nvSpPr>
        <p:spPr>
          <a:xfrm>
            <a:off x="4564037" y="4294126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4" name="Zástupný symbol pro obsah 2"/>
          <p:cNvSpPr>
            <a:spLocks noGrp="1"/>
          </p:cNvSpPr>
          <p:nvPr>
            <p:ph sz="half" idx="11"/>
          </p:nvPr>
        </p:nvSpPr>
        <p:spPr>
          <a:xfrm>
            <a:off x="8277223" y="4267237"/>
            <a:ext cx="3358265" cy="2003705"/>
          </a:xfrm>
        </p:spPr>
        <p:txBody>
          <a:bodyPr>
            <a:noAutofit/>
          </a:bodyPr>
          <a:lstStyle>
            <a:lvl1pPr marL="182563" indent="-182563">
              <a:buFontTx/>
              <a:buBlip>
                <a:blip r:embed="rId6"/>
              </a:buBlip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8" name="Zástupný symbol pro obsah 2"/>
          <p:cNvSpPr>
            <a:spLocks noGrp="1"/>
          </p:cNvSpPr>
          <p:nvPr>
            <p:ph sz="half" idx="12"/>
          </p:nvPr>
        </p:nvSpPr>
        <p:spPr>
          <a:xfrm>
            <a:off x="1379007" y="2131332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9" name="Zástupný symbol pro obsah 2"/>
          <p:cNvSpPr>
            <a:spLocks noGrp="1"/>
          </p:cNvSpPr>
          <p:nvPr>
            <p:ph sz="half" idx="13"/>
          </p:nvPr>
        </p:nvSpPr>
        <p:spPr>
          <a:xfrm>
            <a:off x="5237013" y="2126931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0" name="Zástupný symbol pro obsah 2"/>
          <p:cNvSpPr>
            <a:spLocks noGrp="1"/>
          </p:cNvSpPr>
          <p:nvPr>
            <p:ph sz="half" idx="14"/>
          </p:nvPr>
        </p:nvSpPr>
        <p:spPr>
          <a:xfrm>
            <a:off x="9057971" y="2126931"/>
            <a:ext cx="1717972" cy="143583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325901127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9CB173D7-D3F5-4023-AEFF-7829D323DC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0" y="2757488"/>
            <a:ext cx="13271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7">
            <a:extLst>
              <a:ext uri="{FF2B5EF4-FFF2-40B4-BE49-F238E27FC236}">
                <a16:creationId xmlns:a16="http://schemas.microsoft.com/office/drawing/2014/main" id="{D1220E50-5BC7-415C-ABA2-F7075782F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88" y="2720975"/>
            <a:ext cx="1327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>
            <a:extLst>
              <a:ext uri="{FF2B5EF4-FFF2-40B4-BE49-F238E27FC236}">
                <a16:creationId xmlns:a16="http://schemas.microsoft.com/office/drawing/2014/main" id="{434E12F9-23FE-417F-A06F-11BD6091AF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188" y="2757488"/>
            <a:ext cx="13271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187209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871ABA5D-D46D-4232-843A-BEFFF2E22C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" y="6297613"/>
            <a:ext cx="117109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7">
            <a:extLst>
              <a:ext uri="{FF2B5EF4-FFF2-40B4-BE49-F238E27FC236}">
                <a16:creationId xmlns:a16="http://schemas.microsoft.com/office/drawing/2014/main" id="{00331042-2D1B-48B9-9FD8-4E35815D0B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575" y="396875"/>
            <a:ext cx="19510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51864" y="1350498"/>
            <a:ext cx="6464862" cy="4566823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10" name="Zástupný symbol pro obsah 2"/>
          <p:cNvSpPr>
            <a:spLocks noGrp="1"/>
          </p:cNvSpPr>
          <p:nvPr>
            <p:ph sz="half" idx="10"/>
          </p:nvPr>
        </p:nvSpPr>
        <p:spPr>
          <a:xfrm>
            <a:off x="7695028" y="1350498"/>
            <a:ext cx="3658771" cy="455918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891475436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AA052764-CDE1-44C6-ADBB-000E2586C0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14730671"/>
      </p:ext>
    </p:extLst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491F640C-E690-445A-A6A0-06D9BC0145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80144326"/>
      </p:ext>
    </p:extLst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6">
            <a:extLst>
              <a:ext uri="{FF2B5EF4-FFF2-40B4-BE49-F238E27FC236}">
                <a16:creationId xmlns:a16="http://schemas.microsoft.com/office/drawing/2014/main" id="{170619AF-5628-419D-93FA-03E330F5B33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2183572"/>
            <a:ext cx="9144000" cy="1681160"/>
          </a:xfrm>
        </p:spPr>
        <p:txBody>
          <a:bodyPr>
            <a:noAutofit/>
          </a:bodyPr>
          <a:lstStyle>
            <a:lvl1pPr algn="ctr"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851708204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>
            <a:lvl1pPr marL="450850" indent="-450850">
              <a:buFontTx/>
              <a:buBlip>
                <a:blip r:embed="rId2"/>
              </a:buBlip>
              <a:defRPr sz="2000" b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56950230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13D3AC-FF63-454A-A9AC-6C09A0502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A488AD5-4C85-43BC-A2CF-F6051344A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2BDBDE-B16A-4098-A3A2-56148BD86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F3EACAB-F57C-461A-9776-F2D5C0852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D4F5904-B687-41D5-BE85-086EE1E129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E919CE97-137D-4473-8205-41C6D3EE6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DA5D9FC-C63A-442B-9D40-922FF61B6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8EE1F86-6E58-4BF4-B353-8E0FBEF74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28008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6E9D1C6-F710-4FDE-93CC-C0D7AB23E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D9BE036-FB0F-409C-B957-21B4F1F873D1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CF27A66-7034-4F22-82FF-2F810FC8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5C32349-868A-4349-9DAA-41DCBBD3B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D2C07C8-C011-4F7E-BC96-CED764457A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1466531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CAD0581C-1699-453D-9CD7-8999EC494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7E2D-F515-4878-A0AF-98F9429BC851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EC264D43-4152-467D-B4CA-A14BFE815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E4B7CEE4-A361-444A-8586-20FCD5CC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7962-1385-4FBB-8D41-9F93E91994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781996"/>
      </p:ext>
    </p:extLst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AB9E0958-B75A-4EE4-9F6A-87DDA207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FBBC1-692F-4703-9990-A509FFB880E2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A5A43945-C90E-4FC0-A181-540A0D64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BF80A537-9428-46A5-9531-FEE44458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8F28C-D11E-4A31-8C9F-8D736C126A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7749937"/>
      </p:ext>
    </p:extLst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544CAB5-AC21-43DA-ABB4-EB3E0B029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5FC37-E213-42F2-B507-0523E9E6B4BA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5CB9408-702F-4E85-9C9C-66DAC56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5BE2E0-6538-4E50-A84F-D6C3B31BA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5DDB8-8049-4889-A97B-4A93ED2F36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280961"/>
      </p:ext>
    </p:extLst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D021579-B6AE-43A6-A2DD-2E74BD9D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C803-DB36-495F-A0CE-19FB0885D474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E604C18-6E89-48E3-B0D0-BF83B11E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B05AD-E264-4CF4-9909-284C8A6E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5846F-1C6A-4D61-B7E3-F6BA98E5DA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923847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45AEA6-C042-49D9-92B0-0209F370A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F645093-6847-46FD-B14E-741192263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F8CBB34-9796-483F-B882-8778110B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81D9541-05FC-4764-B2E4-9DA70C35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50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0482D7C-F084-4F1A-AC74-23C88AFEA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50B540C-EE9B-4738-9FB0-2E076C94C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5592F3A-1C84-4EA4-B6D0-8A0EF1B36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459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E84DC3-4E24-48DA-BCED-ACD116020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EB277A-D0F7-4291-8912-3DD1EF38F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8DF8A74-7442-4D54-B85F-16AB3CBB1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15EC94D-16D7-4CE9-A101-39CCF7907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0C285C-1F4B-4313-9A77-AE348C151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342F7B3-6A70-42D7-B56B-0AAC7569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37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A0C06D-6412-4AD4-8E0C-6697D9728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2375470-29AB-4666-9DCB-20FCAEDA08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A61241B-D020-4380-BFB0-67E1E9985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0941CCC-3B54-482E-8EFF-20A4201A6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FF604BB-D332-4CF2-BEB8-69B438942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2E6171E-924C-4402-8BBD-66CB927C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30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E262950-8693-4474-A7B9-57A1093FB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2251D50-1A68-4F65-A877-7FA7F9F48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A71D60-DFA7-47C8-B004-1FB6A9D028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5FC7B-EAF3-4011-BE4D-AFA1F93DDCB0}" type="datetimeFigureOut">
              <a:rPr lang="cs-CZ" smtClean="0"/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D547CD0-868C-4E62-ABEB-DFA426FE5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4DDB565-302C-4508-9BE2-CA4F42045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35021-F69A-4637-846A-A9FC62959AF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MSIPCMContentMarking" descr="{&quot;HashCode&quot;:-1069178508,&quot;Placement&quot;:&quot;Footer&quot;,&quot;Top&quot;:520.68866,&quot;Left&quot;:0.0,&quot;SlideWidth&quot;:960,&quot;SlideHeight&quot;:540}">
            <a:extLst>
              <a:ext uri="{FF2B5EF4-FFF2-40B4-BE49-F238E27FC236}">
                <a16:creationId xmlns:a16="http://schemas.microsoft.com/office/drawing/2014/main" id="{34A60189-45B9-4EB3-8E90-493A9D4B9269}"/>
              </a:ext>
            </a:extLst>
          </p:cNvPr>
          <p:cNvSpPr txBox="1"/>
          <p:nvPr userDrawn="1"/>
        </p:nvSpPr>
        <p:spPr>
          <a:xfrm>
            <a:off x="0" y="6612746"/>
            <a:ext cx="1777123" cy="24525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900">
                <a:solidFill>
                  <a:srgbClr val="000000"/>
                </a:solidFill>
                <a:latin typeface="Calibri" panose="020F0502020204030204" pitchFamily="34" charset="0"/>
              </a:rPr>
              <a:t>Klasifikace informací: Neveřejné</a:t>
            </a:r>
          </a:p>
        </p:txBody>
      </p:sp>
    </p:spTree>
    <p:extLst>
      <p:ext uri="{BB962C8B-B14F-4D97-AF65-F5344CB8AC3E}">
        <p14:creationId xmlns:p14="http://schemas.microsoft.com/office/powerpoint/2010/main" val="54069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nadpis 1">
            <a:extLst>
              <a:ext uri="{FF2B5EF4-FFF2-40B4-BE49-F238E27FC236}">
                <a16:creationId xmlns:a16="http://schemas.microsoft.com/office/drawing/2014/main" id="{0061C4E8-3D0A-4A76-BC47-B37F247A0B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2051" name="Zástupný symbol pro text 2">
            <a:extLst>
              <a:ext uri="{FF2B5EF4-FFF2-40B4-BE49-F238E27FC236}">
                <a16:creationId xmlns:a16="http://schemas.microsoft.com/office/drawing/2014/main" id="{DA369FA2-21E6-4E40-85AF-7D61CA70D9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F8252F9-E236-4B83-ADF3-C9AF97F14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427D8F-1027-4DF9-AB99-74C55B8173DA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DD44A21-165D-422C-90D8-246D3E530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DC5A4D0-388D-43E5-91AC-06D5D36E3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781ACE5-4314-444D-BBC4-609829826F0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9761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  <p:sldLayoutId id="2147483746" r:id="rId22"/>
  </p:sldLayoutIdLst>
  <p:transition spd="med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1CAE4DD6-2206-4673-AF4C-E3CEBF6EF0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D68CF91E-F1B2-4BDB-B933-1B5565DA9B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D9C9998-4F1B-465D-9A87-54FBEDAAB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343596-CF38-40CB-992C-C2AF3309B603}" type="datetimeFigureOut">
              <a:rPr lang="cs-CZ"/>
              <a:pPr>
                <a:defRPr/>
              </a:pPr>
              <a:t>23.10.2023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15349A-E7AD-455F-96A0-A76FD66CA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ED5F224-987E-4F47-9012-60BC30C88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CC8C67-A9EA-4E5D-8FEF-08816B5588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MSIPCMContentMarking" descr="{&quot;HashCode&quot;:-1685027980,&quot;Placement&quot;:&quot;Footer&quot;,&quot;Top&quot;:520.68866,&quot;Left&quot;:0.0,&quot;SlideWidth&quot;:960,&quot;SlideHeight&quot;:540}">
            <a:extLst>
              <a:ext uri="{FF2B5EF4-FFF2-40B4-BE49-F238E27FC236}">
                <a16:creationId xmlns:a16="http://schemas.microsoft.com/office/drawing/2014/main" id="{E69CAA09-A8F7-49EC-94DC-50356CD28BB7}"/>
              </a:ext>
            </a:extLst>
          </p:cNvPr>
          <p:cNvSpPr txBox="1"/>
          <p:nvPr userDrawn="1"/>
        </p:nvSpPr>
        <p:spPr>
          <a:xfrm>
            <a:off x="0" y="6612746"/>
            <a:ext cx="1777123" cy="24525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cs-CZ" sz="900">
                <a:solidFill>
                  <a:srgbClr val="000000"/>
                </a:solidFill>
                <a:latin typeface="Calibri" panose="020F0502020204030204" pitchFamily="34" charset="0"/>
              </a:rPr>
              <a:t>Klasifikace informací: Neveřejné </a:t>
            </a:r>
          </a:p>
        </p:txBody>
      </p:sp>
    </p:spTree>
    <p:extLst>
      <p:ext uri="{BB962C8B-B14F-4D97-AF65-F5344CB8AC3E}">
        <p14:creationId xmlns:p14="http://schemas.microsoft.com/office/powerpoint/2010/main" val="327329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  <p:sldLayoutId id="2147483768" r:id="rId21"/>
  </p:sldLayoutIdLst>
  <p:transition spd="med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B9126B39-A00B-63B0-F5C3-3B385F42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242" y="2986677"/>
            <a:ext cx="10571559" cy="2945493"/>
          </a:xfrm>
        </p:spPr>
        <p:txBody>
          <a:bodyPr>
            <a:normAutofit/>
          </a:bodyPr>
          <a:lstStyle/>
          <a:p>
            <a: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MOŽNOSTI VYTÁPĚNÍ</a:t>
            </a:r>
            <a:b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AREÁLU NA HRÁZI VE FRÝDKU-MÍSTKU</a:t>
            </a:r>
            <a:b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cs-CZ" sz="39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cs-CZ" sz="16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05/2023</a:t>
            </a:r>
            <a:endParaRPr lang="cs-CZ" sz="3900" dirty="0">
              <a:solidFill>
                <a:srgbClr val="00428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DE1A14B-4135-F8FE-F9F6-C29429120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242" y="589993"/>
            <a:ext cx="4164032" cy="1696007"/>
          </a:xfrm>
          <a:prstGeom prst="rect">
            <a:avLst/>
          </a:prstGeom>
        </p:spPr>
      </p:pic>
      <p:sp>
        <p:nvSpPr>
          <p:cNvPr id="2" name="Zástupný symbol pro číslo snímku 3">
            <a:extLst>
              <a:ext uri="{FF2B5EF4-FFF2-40B4-BE49-F238E27FC236}">
                <a16:creationId xmlns:a16="http://schemas.microsoft.com/office/drawing/2014/main" id="{F68C1655-F1FF-9A03-0B16-387C8DC56801}"/>
              </a:ext>
            </a:extLst>
          </p:cNvPr>
          <p:cNvSpPr txBox="1">
            <a:spLocks/>
          </p:cNvSpPr>
          <p:nvPr/>
        </p:nvSpPr>
        <p:spPr>
          <a:xfrm>
            <a:off x="9244330" y="636778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D7D31"/>
              </a:buClr>
              <a:defRPr/>
            </a:pPr>
            <a:fld id="{758F8F05-10F3-4E95-AFE6-9BA128DFE0DE}" type="slidenum">
              <a:rPr lang="en-GB" smtClean="0"/>
              <a:pPr>
                <a:buClr>
                  <a:srgbClr val="ED7D31"/>
                </a:buCl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59886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AKTUÁLNÍ STAV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2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5897503" cy="4295476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Zdrojem tepla kotelna umístěná v hlavní budově.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4 kotle na pevná paliva HAMONT o výkonu 100 kW, rok výroby 2011, celkový výkon 400 kW, palivem pelety.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Kotelna zajišťuje teplo pro vytápění budov SOŠ </a:t>
            </a:r>
            <a:br>
              <a:rPr lang="cs-CZ" sz="1800" dirty="0">
                <a:latin typeface="+mn-lt"/>
                <a:cs typeface="Segoe UI" panose="020B0502040204020203" pitchFamily="34" charset="0"/>
              </a:rPr>
            </a:br>
            <a:r>
              <a:rPr lang="cs-CZ" sz="1800" dirty="0">
                <a:latin typeface="+mn-lt"/>
                <a:cs typeface="Segoe UI" panose="020B0502040204020203" pitchFamily="34" charset="0"/>
              </a:rPr>
              <a:t>Frýdek-Místek i budovy Dětského domova. 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Kotelna je dále zdrojem tepla pro přípravu teplé vody </a:t>
            </a:r>
            <a:br>
              <a:rPr lang="cs-CZ" sz="1800" dirty="0">
                <a:latin typeface="+mn-lt"/>
                <a:cs typeface="Segoe UI" panose="020B0502040204020203" pitchFamily="34" charset="0"/>
              </a:rPr>
            </a:br>
            <a:r>
              <a:rPr lang="cs-CZ" sz="1800" dirty="0">
                <a:latin typeface="+mn-lt"/>
                <a:cs typeface="Segoe UI" panose="020B0502040204020203" pitchFamily="34" charset="0"/>
              </a:rPr>
              <a:t>SOŠ Frýdek-Místek. 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Zdrojem tepla pro přípravu teplé vody Dětského domova je el. zásobníkový ohřev. 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Tepelná ztráta objektů </a:t>
            </a:r>
            <a:r>
              <a:rPr lang="cs-CZ" sz="1800" b="1" dirty="0">
                <a:latin typeface="+mn-lt"/>
                <a:cs typeface="Segoe UI" panose="020B0502040204020203" pitchFamily="34" charset="0"/>
              </a:rPr>
              <a:t>SOŠ Frýdek-Místek je 450,80 kW.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Tepelná ztráta </a:t>
            </a:r>
            <a:r>
              <a:rPr lang="cs-CZ" sz="1800" b="1" dirty="0">
                <a:latin typeface="+mn-lt"/>
                <a:cs typeface="Segoe UI" panose="020B0502040204020203" pitchFamily="34" charset="0"/>
              </a:rPr>
              <a:t>Dětského domova je 82,39 kW </a:t>
            </a:r>
            <a:r>
              <a:rPr lang="cs-CZ" sz="1800" dirty="0">
                <a:latin typeface="+mn-lt"/>
                <a:cs typeface="Segoe UI" panose="020B0502040204020203" pitchFamily="34" charset="0"/>
              </a:rPr>
              <a:t>(z kotelny 76,91 kW, zbývající tepelnou ztrátu pokrývá TČ ve split jednotkách).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D6B00EA-F9DA-639F-3144-509DB8A5B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" b="287"/>
          <a:stretch/>
        </p:blipFill>
        <p:spPr>
          <a:xfrm>
            <a:off x="6424247" y="1656062"/>
            <a:ext cx="5135364" cy="379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6018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AKTUÁLNÍ STAV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3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10554055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Nový rozdělovač/sběrač s oběhovými čerpadly.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Akumulační zásobník </a:t>
            </a:r>
            <a:r>
              <a:rPr lang="cs-CZ" sz="1800" dirty="0" err="1">
                <a:latin typeface="+mn-lt"/>
                <a:cs typeface="Segoe UI" panose="020B0502040204020203" pitchFamily="34" charset="0"/>
              </a:rPr>
              <a:t>Kotlana</a:t>
            </a:r>
            <a:r>
              <a:rPr lang="cs-CZ" sz="1800" dirty="0">
                <a:latin typeface="+mn-lt"/>
                <a:cs typeface="Segoe UI" panose="020B0502040204020203" pitchFamily="34" charset="0"/>
              </a:rPr>
              <a:t> NZ3000TV5 o objemu 3000 l, 2 elektrické topná tělesa o výkonu 6 kW, celkový výkon 12 kW pro stávající areál SOŠ, Frýdek-Místek.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 err="1">
                <a:latin typeface="+mn-lt"/>
                <a:cs typeface="Segoe UI" panose="020B0502040204020203" pitchFamily="34" charset="0"/>
              </a:rPr>
              <a:t>MaR</a:t>
            </a:r>
            <a:r>
              <a:rPr lang="cs-CZ" sz="1800" dirty="0">
                <a:latin typeface="+mn-lt"/>
                <a:cs typeface="Segoe UI" panose="020B0502040204020203" pitchFamily="34" charset="0"/>
              </a:rPr>
              <a:t> prioritou ÚT, otopná tělesa s TRV.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Rozdělovač/sběrač s větvemi pro ÚT a TUV v objektu novostavby.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Zásobník teplé vody Dražice OKC 1000 NTR/BP o objemu 945 l, elektrické topné těleso TPK 210-12 o výkonu 8-12 kW pro objekt novostavby.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35FD4BD-21B6-6ACB-E96F-9C7B215F6D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305" y="4138245"/>
            <a:ext cx="2558181" cy="1918635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B57E912-1F2F-8EC4-F1F6-4C4A1034C2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727" y="4138245"/>
            <a:ext cx="2558181" cy="191863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6CBA5B1B-A801-828D-208B-952A7091B5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6333" y="4138244"/>
            <a:ext cx="2558183" cy="191863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86EFDA17-CF37-19E6-7B93-E1FA6B984B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13941" y="4138244"/>
            <a:ext cx="2558183" cy="191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8237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STRUKTURA AREÁLU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4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10554055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MSK plánuje odkup pozemků na p. č. 4082/37 a 4082/41, katastrální území Místek [634824].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Tento záměr bude projednán na zasedání zastupitelstva kraje v červnu 2023.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Na p. č. 4082/41 navrhuje SOŠ Frýdek-Místek zřízení příjezdové komunikace.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Na p. č. 4082/37 navrhuje Dětský domov v budoucnu zřídit dětské hřiště. 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197A5947-0ED9-07ED-1ABD-1240B94A9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r="3236"/>
          <a:stretch/>
        </p:blipFill>
        <p:spPr>
          <a:xfrm>
            <a:off x="3861664" y="2852805"/>
            <a:ext cx="4468671" cy="330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0254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NAVRHOVANÉ ŘEŠENÍ – DĚTSKÝ DOMOV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5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10554055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Vzhledem k plánovanému odkupu pozemků v blízkosti areálu SOŠ Frýdek-Místek a Dětského domova je variantou instalace tepelného čerpadla země/voda. 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Vzhledem k ploše pozemků je tato varianta přípustná pouze pro pokrytí tepelné ztráty Dětského domova. 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Pro zajištění tepelné ztráty Dětského domova by bylo potřeba 14 zemních vrtů s hloubkou vrtu 120 m.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Zemní vrty by byly provedeny na pozemku s p. č. 4082/37, katastrální území Místek [634824].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Předpokládaná investice je celkem 4,86 mil. Kč bez DPH, z toho: 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Zemní vrty 1,68 mil. Kč bez DPH,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Technologické zařízení 2,68 mil. Kč bez DPH,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Projektová </a:t>
            </a:r>
            <a:r>
              <a:rPr lang="cs-CZ" sz="1600">
                <a:latin typeface="+mn-lt"/>
                <a:cs typeface="Segoe UI" panose="020B0502040204020203" pitchFamily="34" charset="0"/>
              </a:rPr>
              <a:t>dokumentace 0,50 </a:t>
            </a:r>
            <a:r>
              <a:rPr lang="cs-CZ" sz="1600" dirty="0">
                <a:latin typeface="+mn-lt"/>
                <a:cs typeface="Segoe UI" panose="020B0502040204020203" pitchFamily="34" charset="0"/>
              </a:rPr>
              <a:t>mil. Kč bez DPH.</a:t>
            </a:r>
          </a:p>
        </p:txBody>
      </p:sp>
    </p:spTree>
    <p:extLst>
      <p:ext uri="{BB962C8B-B14F-4D97-AF65-F5344CB8AC3E}">
        <p14:creationId xmlns:p14="http://schemas.microsoft.com/office/powerpoint/2010/main" val="166726361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STÁVAJÍCÍ STAV – OM PRO DODÁVKU EE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6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10554055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Stávající odběrná místa zajišťující dodávku EE areálu na ulici Na Hrázi ve Frýdku-Místku: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FBECEC0-3034-ADB3-4591-6CF006B1E2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3268686"/>
              </p:ext>
            </p:extLst>
          </p:nvPr>
        </p:nvGraphicFramePr>
        <p:xfrm>
          <a:off x="677853" y="1971966"/>
          <a:ext cx="10463126" cy="3479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192136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NAVRHOVANÉ ŘEŠENÍ – PŘIPOJENÍ TČ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7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90" y="1406077"/>
            <a:ext cx="5962048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Předpokládaná roční spotřeba elektrické energie pro provoz TČ -  57,94 </a:t>
            </a:r>
            <a:r>
              <a:rPr lang="cs-CZ" sz="1800" dirty="0" err="1">
                <a:latin typeface="+mn-lt"/>
                <a:cs typeface="Segoe UI" panose="020B0502040204020203" pitchFamily="34" charset="0"/>
              </a:rPr>
              <a:t>MWh</a:t>
            </a:r>
            <a:r>
              <a:rPr lang="cs-CZ" sz="1800" dirty="0">
                <a:latin typeface="+mn-lt"/>
                <a:cs typeface="Segoe UI" panose="020B0502040204020203" pitchFamily="34" charset="0"/>
              </a:rPr>
              <a:t>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Tepelná čerpadla doporučujeme napojit z kioskové TS vybudované pro novostavbu dílen SOŠ, FM.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Transformátor má dostatečnou volnou kapacitu pro připojení TČ.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Trafostanice se nachází v blízkosti budovy DD a pozemku par. č. 4082/37, který je vhodný pro umístění zemních vrtů pro TČ.</a:t>
            </a: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b="1" dirty="0">
                <a:latin typeface="+mn-lt"/>
                <a:cs typeface="Segoe UI" panose="020B0502040204020203" pitchFamily="34" charset="0"/>
              </a:rPr>
              <a:t>Pokud se přistoupí na tento návrh, doporučujeme zároveň provést napojení stávajících OM, dle studie </a:t>
            </a:r>
            <a:r>
              <a:rPr lang="cs-CZ" sz="1800" i="1" dirty="0">
                <a:latin typeface="+mn-lt"/>
                <a:cs typeface="Segoe UI" panose="020B0502040204020203" pitchFamily="34" charset="0"/>
              </a:rPr>
              <a:t>„Analýza sjednocení tří odběrných míst z hlediska dodávky EE v areálu na ulici Na Hrázi ve FM“ z dubna 2021.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9CF9847-B1D8-DA96-1DA9-80C65DF001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723"/>
          <a:stretch/>
        </p:blipFill>
        <p:spPr>
          <a:xfrm>
            <a:off x="6701955" y="1453111"/>
            <a:ext cx="4535102" cy="425727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670850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6">
            <a:extLst>
              <a:ext uri="{FF2B5EF4-FFF2-40B4-BE49-F238E27FC236}">
                <a16:creationId xmlns:a16="http://schemas.microsoft.com/office/drawing/2014/main" id="{24496EF1-BBA5-49C9-8DEA-9C7CDD8F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424" y="244410"/>
            <a:ext cx="10497151" cy="1325563"/>
          </a:xfrm>
        </p:spPr>
        <p:txBody>
          <a:bodyPr>
            <a:noAutofit/>
          </a:bodyPr>
          <a:lstStyle/>
          <a:p>
            <a:pPr algn="ctr"/>
            <a:r>
              <a:rPr lang="cs-CZ" sz="3200" dirty="0">
                <a:solidFill>
                  <a:srgbClr val="00428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NAVRHOVANÉ ŘEŠENÍ – PŘIPOJENÍ TČ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3E91CD4-632D-46A4-816A-92A06304D8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  <a:defRPr sz="825" i="0" kern="1200">
                <a:solidFill>
                  <a:srgbClr val="57575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fld id="{758F8F05-10F3-4E95-AFE6-9BA128DFE0DE}" type="slidenum">
              <a:rPr kumimoji="0" lang="en-GB" sz="825" b="0" i="0" u="none" strike="noStrike" kern="1200" cap="none" spc="0" normalizeH="0" baseline="0" noProof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ED7D31"/>
                </a:buClr>
                <a:buSzTx/>
                <a:buFont typeface="Wingdings" pitchFamily="2" charset="2"/>
                <a:buNone/>
                <a:tabLst/>
                <a:defRPr/>
              </a:pPr>
              <a:t>8</a:t>
            </a:fld>
            <a:endParaRPr kumimoji="0" lang="en-GB" sz="825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FDE9A81B-26C1-0671-6BFA-6FC537CAC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89" y="1406077"/>
            <a:ext cx="10554055" cy="4351338"/>
          </a:xfrm>
        </p:spPr>
        <p:txBody>
          <a:bodyPr/>
          <a:lstStyle/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Návrh řešení: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Z trafostanice budou vyvedeny NN kabely a provedou se nové přípojky nebo dojde k </a:t>
            </a:r>
            <a:r>
              <a:rPr lang="cs-CZ" sz="1600" dirty="0" err="1">
                <a:latin typeface="+mn-lt"/>
                <a:cs typeface="Segoe UI" panose="020B0502040204020203" pitchFamily="34" charset="0"/>
              </a:rPr>
              <a:t>nasvorkování</a:t>
            </a:r>
            <a:r>
              <a:rPr lang="cs-CZ" sz="1600" dirty="0">
                <a:latin typeface="+mn-lt"/>
                <a:cs typeface="Segoe UI" panose="020B0502040204020203" pitchFamily="34" charset="0"/>
              </a:rPr>
              <a:t> stávajících přívodních kabelů a napojení technologie TČ.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Předpokládaná výše investice 700 tis. Kč bez DPH – zahrnující připojení všech OM k kioskové TS.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Předpokládaná doba návratnosti cca 6,6 let.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endParaRPr lang="cs-CZ" sz="1600" dirty="0">
              <a:latin typeface="+mn-lt"/>
              <a:cs typeface="Segoe UI" panose="020B0502040204020203" pitchFamily="34" charset="0"/>
            </a:endParaRPr>
          </a:p>
          <a:p>
            <a:pPr marL="34290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800" dirty="0">
                <a:latin typeface="+mn-lt"/>
                <a:cs typeface="Segoe UI" panose="020B0502040204020203" pitchFamily="34" charset="0"/>
              </a:rPr>
              <a:t>Výhody sloučení OM: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Provozní úspora - vnoření spotřeby a příkonu OM do OM pro dílny - dojde k úspoře ze rezervovaný příkon.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Úspora za připojovací poplatek nového OM a náklady na platbu za jistič.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Na hladině VN můžeme pružně reagovat na potřeby OM a sjednávat distribuční hodnoty pro každý měsíc zvlášť. 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Zkrácení doby výstavby nové přípojky pro TČ oproti realizaci nového OM.</a:t>
            </a:r>
            <a:br>
              <a:rPr lang="cs-CZ" sz="1600" dirty="0">
                <a:latin typeface="+mn-lt"/>
                <a:cs typeface="Segoe UI" panose="020B0502040204020203" pitchFamily="34" charset="0"/>
              </a:rPr>
            </a:br>
            <a:r>
              <a:rPr lang="cs-CZ" sz="1600" dirty="0">
                <a:latin typeface="+mn-lt"/>
                <a:cs typeface="Segoe UI" panose="020B0502040204020203" pitchFamily="34" charset="0"/>
              </a:rPr>
              <a:t>Předpokládaná doba výstavby nového OM z hladiny NN – 18 až 24 měsíců od podpisu smlouvy </a:t>
            </a:r>
            <a:r>
              <a:rPr lang="cs-CZ" sz="1600" dirty="0" err="1">
                <a:latin typeface="+mn-lt"/>
                <a:cs typeface="Segoe UI" panose="020B0502040204020203" pitchFamily="34" charset="0"/>
              </a:rPr>
              <a:t>SoP</a:t>
            </a:r>
            <a:r>
              <a:rPr lang="cs-CZ" sz="1600" dirty="0">
                <a:latin typeface="+mn-lt"/>
                <a:cs typeface="Segoe UI" panose="020B0502040204020203" pitchFamily="34" charset="0"/>
              </a:rPr>
              <a:t> s ČEZD.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cs-CZ" sz="1600" dirty="0">
                <a:latin typeface="+mn-lt"/>
                <a:cs typeface="Segoe UI" panose="020B0502040204020203" pitchFamily="34" charset="0"/>
              </a:rPr>
              <a:t>Pokud bude OM napojeno z hladiny NN, nutno počítat s náklady za jistič i v době mimo topnou sezónu.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endParaRPr lang="cs-CZ" sz="1600" dirty="0">
              <a:latin typeface="+mn-lt"/>
              <a:cs typeface="Segoe UI" panose="020B0502040204020203" pitchFamily="34" charset="0"/>
            </a:endParaRP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Blip>
                <a:blip r:embed="rId2"/>
              </a:buBlip>
              <a:tabLst>
                <a:tab pos="457200" algn="l"/>
              </a:tabLst>
            </a:pPr>
            <a:endParaRPr lang="cs-CZ" sz="1600" dirty="0">
              <a:latin typeface="+mn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75830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Nadpis 2">
            <a:extLst>
              <a:ext uri="{FF2B5EF4-FFF2-40B4-BE49-F238E27FC236}">
                <a16:creationId xmlns:a16="http://schemas.microsoft.com/office/drawing/2014/main" id="{82EC8091-A6AF-44AA-B32A-22F9484D7E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4133202"/>
            <a:ext cx="9144000" cy="1681160"/>
          </a:xfrm>
        </p:spPr>
        <p:txBody>
          <a:bodyPr/>
          <a:lstStyle/>
          <a:p>
            <a:pPr eaLnBrk="1" hangingPunct="1"/>
            <a:r>
              <a:rPr lang="cs-CZ" altLang="cs-CZ" sz="3200" dirty="0">
                <a:ea typeface="MS PGothic" panose="020B0600070205080204" pitchFamily="34" charset="-128"/>
              </a:rPr>
              <a:t>www.mskec.cz</a:t>
            </a:r>
            <a:endParaRPr lang="cs-CZ" altLang="cs-CZ" dirty="0">
              <a:ea typeface="MS PGothic" panose="020B0600070205080204" pitchFamily="34" charset="-12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F340BE1-0DE7-4942-0975-DF697A941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51" y="646700"/>
            <a:ext cx="3038353" cy="12375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6734</TotalTime>
  <Words>806</Words>
  <Application>Microsoft Office PowerPoint</Application>
  <PresentationFormat>Širokoúhlá obrazovka</PresentationFormat>
  <Paragraphs>63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Tahoma</vt:lpstr>
      <vt:lpstr>Wingdings</vt:lpstr>
      <vt:lpstr>Vlastní návrh</vt:lpstr>
      <vt:lpstr>2_Motiv Office</vt:lpstr>
      <vt:lpstr>3_Motiv Office</vt:lpstr>
      <vt:lpstr>MOŽNOSTI VYTÁPĚNÍ AREÁLU NA HRÁZI VE FRÝDKU-MÍSTKU   05/2023</vt:lpstr>
      <vt:lpstr>AKTUÁLNÍ STAV</vt:lpstr>
      <vt:lpstr>AKTUÁLNÍ STAV</vt:lpstr>
      <vt:lpstr>STRUKTURA AREÁLU</vt:lpstr>
      <vt:lpstr>NAVRHOVANÉ ŘEŠENÍ – DĚTSKÝ DOMOV</vt:lpstr>
      <vt:lpstr>STÁVAJÍCÍ STAV – OM PRO DODÁVKU EE</vt:lpstr>
      <vt:lpstr>NAVRHOVANÉ ŘEŠENÍ – PŘIPOJENÍ TČ</vt:lpstr>
      <vt:lpstr>NAVRHOVANÉ ŘEŠENÍ – PŘIPOJENÍ TČ</vt:lpstr>
      <vt:lpstr>www.mskec.cz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Sablona</dc:title>
  <dc:creator>Alena Srokova</dc:creator>
  <cp:lastModifiedBy>Sýkora Pavel</cp:lastModifiedBy>
  <cp:revision>224</cp:revision>
  <cp:lastPrinted>2023-05-25T05:06:57Z</cp:lastPrinted>
  <dcterms:created xsi:type="dcterms:W3CDTF">2019-09-23T17:43:58Z</dcterms:created>
  <dcterms:modified xsi:type="dcterms:W3CDTF">2023-10-23T05:26:18Z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15ad6d0-798b-44f9-b3fd-112ad6275fb4_Enabled">
    <vt:lpwstr>true</vt:lpwstr>
  </property>
  <property fmtid="{D5CDD505-2E9C-101B-9397-08002B2CF9AE}" pid="3" name="MSIP_Label_215ad6d0-798b-44f9-b3fd-112ad6275fb4_SetDate">
    <vt:lpwstr>2022-05-18T14:58:52Z</vt:lpwstr>
  </property>
  <property fmtid="{D5CDD505-2E9C-101B-9397-08002B2CF9AE}" pid="4" name="MSIP_Label_215ad6d0-798b-44f9-b3fd-112ad6275fb4_Method">
    <vt:lpwstr>Standard</vt:lpwstr>
  </property>
  <property fmtid="{D5CDD505-2E9C-101B-9397-08002B2CF9AE}" pid="5" name="MSIP_Label_215ad6d0-798b-44f9-b3fd-112ad6275fb4_Name">
    <vt:lpwstr>Neveřejná informace (popis)</vt:lpwstr>
  </property>
  <property fmtid="{D5CDD505-2E9C-101B-9397-08002B2CF9AE}" pid="6" name="MSIP_Label_215ad6d0-798b-44f9-b3fd-112ad6275fb4_SiteId">
    <vt:lpwstr>39f24d0b-aa30-4551-8e81-43c77cf1000e</vt:lpwstr>
  </property>
  <property fmtid="{D5CDD505-2E9C-101B-9397-08002B2CF9AE}" pid="7" name="MSIP_Label_215ad6d0-798b-44f9-b3fd-112ad6275fb4_ActionId">
    <vt:lpwstr>fd743748-537d-4ef3-a7d6-78dff82ac2dc</vt:lpwstr>
  </property>
  <property fmtid="{D5CDD505-2E9C-101B-9397-08002B2CF9AE}" pid="8" name="MSIP_Label_215ad6d0-798b-44f9-b3fd-112ad6275fb4_ContentBits">
    <vt:lpwstr>2</vt:lpwstr>
  </property>
</Properties>
</file>